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2FD6E-E10E-4255-A7F4-AD01CE2B882D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75498-0BD8-4B07-8002-FB561201B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0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75498-0BD8-4B07-8002-FB561201B0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6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75498-0BD8-4B07-8002-FB561201B0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8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43EF-419A-4B59-A017-F11FCACFC7C7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E9EF-9546-4558-BC2A-DC2AB924A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9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43EF-419A-4B59-A017-F11FCACFC7C7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E9EF-9546-4558-BC2A-DC2AB924A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7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43EF-419A-4B59-A017-F11FCACFC7C7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E9EF-9546-4558-BC2A-DC2AB924A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7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43EF-419A-4B59-A017-F11FCACFC7C7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E9EF-9546-4558-BC2A-DC2AB924A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7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43EF-419A-4B59-A017-F11FCACFC7C7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E9EF-9546-4558-BC2A-DC2AB924A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4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43EF-419A-4B59-A017-F11FCACFC7C7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E9EF-9546-4558-BC2A-DC2AB924A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0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43EF-419A-4B59-A017-F11FCACFC7C7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E9EF-9546-4558-BC2A-DC2AB924A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5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43EF-419A-4B59-A017-F11FCACFC7C7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E9EF-9546-4558-BC2A-DC2AB924A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4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43EF-419A-4B59-A017-F11FCACFC7C7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E9EF-9546-4558-BC2A-DC2AB924A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43EF-419A-4B59-A017-F11FCACFC7C7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E9EF-9546-4558-BC2A-DC2AB924A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43EF-419A-4B59-A017-F11FCACFC7C7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E9EF-9546-4558-BC2A-DC2AB924A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2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043EF-419A-4B59-A017-F11FCACFC7C7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5E9EF-9546-4558-BC2A-DC2AB924A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9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Foundation of Mathematics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Dr. </a:t>
            </a:r>
            <a:r>
              <a:rPr lang="en-US" dirty="0" err="1">
                <a:solidFill>
                  <a:schemeClr val="tx1"/>
                </a:solidFill>
              </a:rPr>
              <a:t>Arbah</a:t>
            </a:r>
            <a:r>
              <a:rPr lang="en-US" dirty="0">
                <a:solidFill>
                  <a:schemeClr val="tx1"/>
                </a:solidFill>
              </a:rPr>
              <a:t> Sultan </a:t>
            </a:r>
          </a:p>
        </p:txBody>
      </p:sp>
    </p:spTree>
    <p:extLst>
      <p:ext uri="{BB962C8B-B14F-4D97-AF65-F5344CB8AC3E}">
        <p14:creationId xmlns:p14="http://schemas.microsoft.com/office/powerpoint/2010/main" val="280497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0600" y="914400"/>
                <a:ext cx="7010400" cy="4110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/>
                          </m:ctrlPr>
                        </m:mPr>
                        <m:mr>
                          <m:e>
                            <m:r>
                              <a:rPr lang="en-US" i="1"/>
                              <m:t>𝑚</m:t>
                            </m:r>
                            <m:r>
                              <a:rPr lang="en-US" i="1"/>
                              <m:t>+</m:t>
                            </m:r>
                            <m:r>
                              <a:rPr lang="en-US" i="1"/>
                              <m:t>𝑛</m:t>
                            </m:r>
                          </m:e>
                          <m:e>
                            <m:r>
                              <a:rPr lang="en-US" i="1"/>
                              <m:t>=</m:t>
                            </m:r>
                          </m:e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….(1)</m:t>
                            </m:r>
                          </m:e>
                        </m:mr>
                        <m:mr>
                          <m:e>
                            <m:r>
                              <a:rPr lang="en-US" i="1"/>
                              <m:t>𝑚</m:t>
                            </m:r>
                            <m:r>
                              <a:rPr lang="en-US" i="1"/>
                              <m:t>+2</m:t>
                            </m:r>
                            <m:r>
                              <a:rPr lang="en-US" i="1"/>
                              <m:t>𝑛</m:t>
                            </m:r>
                          </m:e>
                          <m:e>
                            <m:r>
                              <a:rPr lang="en-US" i="1"/>
                              <m:t>=</m:t>
                            </m:r>
                          </m:e>
                          <m:e>
                            <m:r>
                              <a:rPr lang="en-US" i="1"/>
                              <m:t>𝑦</m:t>
                            </m:r>
                            <m:r>
                              <a:rPr lang="en-US" i="1"/>
                              <m:t>….(2)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From (1) we get </a:t>
                </a:r>
                <a14:m>
                  <m:oMath xmlns:m="http://schemas.openxmlformats.org/officeDocument/2006/math">
                    <m:r>
                      <a:rPr lang="en-US" i="1"/>
                      <m:t>𝑚</m:t>
                    </m:r>
                    <m:r>
                      <a:rPr lang="en-US" i="1"/>
                      <m:t>=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r>
                      <a:rPr lang="en-US" i="1"/>
                      <m:t>𝑛</m:t>
                    </m:r>
                  </m:oMath>
                </a14:m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i="1"/>
                      <m:t>….(3)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/>
                      <m:t>𝑛</m:t>
                    </m:r>
                    <m:r>
                      <a:rPr lang="en-US" i="1"/>
                      <m:t>=</m:t>
                    </m:r>
                    <m:r>
                      <a:rPr lang="en-US" i="1"/>
                      <m:t>𝑦</m:t>
                    </m:r>
                    <m:r>
                      <a:rPr lang="en-US" i="1"/>
                      <m:t>−</m:t>
                    </m:r>
                    <m:r>
                      <a:rPr lang="en-US" i="1"/>
                      <m:t>𝑥</m:t>
                    </m:r>
                  </m:oMath>
                </a14:m>
                <a:r>
                  <a:rPr lang="en-US" dirty="0"/>
                  <a:t>                 </a:t>
                </a:r>
                <a:r>
                  <a:rPr lang="en-US" dirty="0" err="1"/>
                  <a:t>Inf</a:t>
                </a:r>
                <a:r>
                  <a:rPr lang="en-US" dirty="0"/>
                  <a:t> (2) and (3)  </a:t>
                </a:r>
                <a14:m>
                  <m:oMath xmlns:m="http://schemas.openxmlformats.org/officeDocument/2006/math">
                    <m:r>
                      <a:rPr lang="en-US" i="1"/>
                      <m:t>….(4)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/>
                      <m:t>𝑚</m:t>
                    </m:r>
                    <m:r>
                      <a:rPr lang="en-US" i="1"/>
                      <m:t>=2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r>
                      <a:rPr lang="en-US" i="1"/>
                      <m:t>𝑦</m:t>
                    </m:r>
                  </m:oMath>
                </a14:m>
                <a:r>
                  <a:rPr lang="en-US" dirty="0"/>
                  <a:t>             Rep (</a:t>
                </a:r>
                <a14:m>
                  <m:oMath xmlns:m="http://schemas.openxmlformats.org/officeDocument/2006/math">
                    <m:r>
                      <a:rPr lang="en-US" i="1"/>
                      <m:t>𝑛</m:t>
                    </m:r>
                    <m:r>
                      <a:rPr lang="en-US" i="1"/>
                      <m:t>: </m:t>
                    </m:r>
                    <m:r>
                      <a:rPr lang="en-US" i="1"/>
                      <m:t>𝑦</m:t>
                    </m:r>
                    <m:r>
                      <a:rPr lang="en-US" i="1"/>
                      <m:t>−</m:t>
                    </m:r>
                    <m:r>
                      <a:rPr lang="en-US" i="1"/>
                      <m:t>𝑥</m:t>
                    </m:r>
                  </m:oMath>
                </a14:m>
                <a:r>
                  <a:rPr lang="en-US" dirty="0"/>
                  <a:t>) or sub(4) in (3)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as follows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,</m:t>
                        </m:r>
                        <m:r>
                          <a:rPr lang="en-US" i="1"/>
                          <m:t>𝑦</m:t>
                        </m:r>
                      </m:e>
                    </m:d>
                    <m:r>
                      <a:rPr lang="en-US" i="1"/>
                      <m:t>=(2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r>
                      <a:rPr lang="en-US" i="1"/>
                      <m:t>𝑦</m:t>
                    </m:r>
                    <m:r>
                      <a:rPr lang="en-US" i="1"/>
                      <m:t>,</m:t>
                    </m:r>
                    <m:r>
                      <a:rPr lang="en-US" i="1"/>
                      <m:t>𝑦</m:t>
                    </m:r>
                    <m:r>
                      <a:rPr lang="en-US" i="1"/>
                      <m:t>−</m:t>
                    </m:r>
                    <m:r>
                      <a:rPr lang="en-US" i="1"/>
                      <m:t>𝑥</m:t>
                    </m:r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 check our work by confirming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  <m:r>
                          <a:rPr lang="en-US" i="1"/>
                          <m:t>∘</m:t>
                        </m:r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=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𝑖</m:t>
                        </m:r>
                      </m:e>
                      <m:sub>
                        <m:r>
                          <a:rPr lang="en-US" i="1"/>
                          <m:t>𝑌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(</m:t>
                          </m:r>
                          <m:r>
                            <a:rPr lang="en-US" i="1"/>
                            <m:t>𝑓</m:t>
                          </m:r>
                          <m:r>
                            <a:rPr lang="en-US" i="1"/>
                            <m:t>∘</m:t>
                          </m:r>
                          <m:r>
                            <a:rPr lang="en-US" i="1"/>
                            <m:t>𝑓</m:t>
                          </m:r>
                        </m:e>
                        <m:sup>
                          <m:r>
                            <a:rPr lang="en-US" i="1"/>
                            <m:t>−1</m:t>
                          </m:r>
                        </m:sup>
                      </m:sSup>
                      <m:r>
                        <a:rPr lang="en-US" i="1"/>
                        <m:t>)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𝑥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𝑦</m:t>
                          </m:r>
                        </m:e>
                      </m:d>
                      <m:r>
                        <a:rPr lang="en-US" i="1"/>
                        <m:t>=</m:t>
                      </m:r>
                      <m:r>
                        <a:rPr lang="en-US" i="1"/>
                        <m:t>𝑓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2</m:t>
                          </m:r>
                          <m:r>
                            <a:rPr lang="en-US" i="1"/>
                            <m:t>𝑥</m:t>
                          </m:r>
                          <m:r>
                            <a:rPr lang="en-US" i="1"/>
                            <m:t>−</m:t>
                          </m:r>
                          <m:r>
                            <a:rPr lang="en-US" i="1"/>
                            <m:t>𝑦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𝑦</m:t>
                          </m:r>
                          <m:r>
                            <a:rPr lang="en-US" i="1"/>
                            <m:t>−</m:t>
                          </m:r>
                          <m:r>
                            <a:rPr lang="en-US" i="1"/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i="1"/>
                      <m:t> =(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2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−</m:t>
                        </m:r>
                        <m:r>
                          <a:rPr lang="en-US" i="1"/>
                          <m:t>𝑦</m:t>
                        </m:r>
                      </m:e>
                    </m:d>
                    <m:r>
                      <a:rPr lang="en-US" i="1"/>
                      <m:t>+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𝑦</m:t>
                        </m:r>
                        <m:r>
                          <a:rPr lang="en-US" i="1"/>
                          <m:t>−</m:t>
                        </m:r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,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2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−</m:t>
                        </m:r>
                        <m:r>
                          <a:rPr lang="en-US" i="1"/>
                          <m:t>𝑦</m:t>
                        </m:r>
                      </m:e>
                    </m:d>
                    <m:r>
                      <a:rPr lang="en-US" i="1"/>
                      <m:t>+2(</m:t>
                    </m:r>
                    <m:r>
                      <a:rPr lang="en-US" i="1"/>
                      <m:t>𝑦</m:t>
                    </m:r>
                    <m:r>
                      <a:rPr lang="en-US" i="1"/>
                      <m:t>−</m:t>
                    </m:r>
                    <m:r>
                      <a:rPr lang="en-US" i="1"/>
                      <m:t>𝑥</m:t>
                    </m:r>
                    <m:r>
                      <a:rPr lang="en-US" i="1"/>
                      <m:t>))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                </a:t>
                </a:r>
                <a14:m>
                  <m:oMath xmlns:m="http://schemas.openxmlformats.org/officeDocument/2006/math">
                    <m:r>
                      <a:rPr lang="en-US" i="1"/>
                      <m:t>=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,2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−</m:t>
                        </m:r>
                        <m:r>
                          <a:rPr lang="en-US" i="1"/>
                          <m:t>𝑦</m:t>
                        </m:r>
                        <m:r>
                          <a:rPr lang="en-US" i="1"/>
                          <m:t>+2</m:t>
                        </m:r>
                        <m:r>
                          <a:rPr lang="en-US" i="1"/>
                          <m:t>𝑦</m:t>
                        </m:r>
                        <m:r>
                          <a:rPr lang="en-US" i="1"/>
                          <m:t>−2</m:t>
                        </m:r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,</m:t>
                        </m:r>
                        <m:r>
                          <a:rPr lang="en-US" i="1"/>
                          <m:t>𝑦</m:t>
                        </m:r>
                      </m:e>
                    </m:d>
                    <m:r>
                      <a:rPr lang="en-US" i="1"/>
                      <m:t>=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𝑖</m:t>
                        </m:r>
                      </m:e>
                      <m:sub>
                        <m:r>
                          <a:rPr lang="en-US" i="1"/>
                          <m:t>𝑌</m:t>
                        </m:r>
                      </m:sub>
                    </m:sSub>
                    <m:r>
                      <a:rPr lang="en-US" i="1"/>
                      <m:t>(</m:t>
                    </m:r>
                    <m:r>
                      <a:rPr lang="en-US" i="1"/>
                      <m:t>𝑥</m:t>
                    </m:r>
                    <m:r>
                      <a:rPr lang="en-US" i="1"/>
                      <m:t>,</m:t>
                    </m:r>
                    <m:r>
                      <a:rPr lang="en-US" i="1"/>
                      <m:t>𝑦</m:t>
                    </m:r>
                    <m:r>
                      <a:rPr lang="en-US" i="1"/>
                      <m:t>)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Remark</a:t>
                </a:r>
                <a:r>
                  <a:rPr lang="en-US" dirty="0"/>
                  <a:t> </a:t>
                </a:r>
                <a:r>
                  <a:rPr lang="en-US" b="1" dirty="0"/>
                  <a:t>1.1.14.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r>
                      <a:rPr lang="en-US" i="1"/>
                      <m:t> : </m:t>
                    </m:r>
                    <m:r>
                      <a:rPr lang="en-US" i="1"/>
                      <m:t>𝑋</m:t>
                    </m:r>
                    <m:r>
                      <a:rPr lang="en-US" i="1"/>
                      <m:t> → </m:t>
                    </m:r>
                    <m:r>
                      <a:rPr lang="en-US" i="1"/>
                      <m:t>𝑌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oneto</a:t>
                </a:r>
                <a:r>
                  <a:rPr lang="en-US" dirty="0"/>
                  <a:t>-one but not onto, then one can still define an inverse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  <m:r>
                          <a:rPr lang="en-US" i="1"/>
                          <m:t> 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  : </m:t>
                    </m:r>
                    <m:r>
                      <a:rPr lang="en-US" i="1"/>
                      <m:t>𝑅</m:t>
                    </m:r>
                    <m:r>
                      <a:rPr lang="en-US" i="1"/>
                      <m:t>(</m:t>
                    </m:r>
                    <m:r>
                      <a:rPr lang="en-US" i="1"/>
                      <m:t>𝑓</m:t>
                    </m:r>
                    <m:r>
                      <a:rPr lang="en-US" i="1"/>
                      <m:t>) → </m:t>
                    </m:r>
                    <m:r>
                      <a:rPr lang="en-US" i="1"/>
                      <m:t>𝑋</m:t>
                    </m:r>
                  </m:oMath>
                </a14:m>
                <a:r>
                  <a:rPr lang="en-US" dirty="0"/>
                  <a:t> whose domain in the range of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</m:oMath>
                </a14:m>
                <a:r>
                  <a:rPr lang="en-US" dirty="0"/>
                  <a:t>.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914400"/>
                <a:ext cx="7010400" cy="4110805"/>
              </a:xfrm>
              <a:prstGeom prst="rect">
                <a:avLst/>
              </a:prstGeom>
              <a:blipFill rotWithShape="1">
                <a:blip r:embed="rId2"/>
                <a:stretch>
                  <a:fillRect l="-783" b="-1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126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" y="381000"/>
                <a:ext cx="8382000" cy="55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Theorem</a:t>
                </a:r>
                <a:r>
                  <a:rPr lang="en-US" dirty="0"/>
                  <a:t> </a:t>
                </a:r>
                <a:r>
                  <a:rPr lang="en-US" b="1" dirty="0"/>
                  <a:t>1.1.15.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/>
                      <m:t> </m:t>
                    </m:r>
                    <m:r>
                      <a:rPr lang="en-US" i="1"/>
                      <m:t>𝑓</m:t>
                    </m:r>
                    <m:r>
                      <a:rPr lang="en-US" i="1"/>
                      <m:t> : </m:t>
                    </m:r>
                    <m:r>
                      <a:rPr lang="en-US" i="1"/>
                      <m:t>𝑋</m:t>
                    </m:r>
                    <m:r>
                      <a:rPr lang="en-US" i="1"/>
                      <m:t> → </m:t>
                    </m:r>
                    <m:r>
                      <a:rPr lang="en-US" i="1"/>
                      <m:t>𝑌</m:t>
                    </m:r>
                    <m:r>
                      <a:rPr lang="en-US" i="1"/>
                      <m:t> </m:t>
                    </m:r>
                  </m:oMath>
                </a14:m>
                <a:r>
                  <a:rPr lang="en-US" dirty="0"/>
                  <a:t>be a function.</a:t>
                </a:r>
              </a:p>
              <a:p>
                <a:r>
                  <a:rPr lang="en-US" b="1" dirty="0"/>
                  <a:t>(i)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 </m:t>
                    </m:r>
                    <m:r>
                      <a:rPr lang="en-US" i="1"/>
                      <m:t>𝐼𝑓</m:t>
                    </m:r>
                    <m:r>
                      <a:rPr lang="en-US" i="1"/>
                      <m:t> {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𝑌</m:t>
                        </m:r>
                      </m:e>
                      <m:sub>
                        <m:r>
                          <a:rPr lang="en-US" i="1"/>
                          <m:t>𝑗</m:t>
                        </m:r>
                      </m:sub>
                    </m:sSub>
                    <m:r>
                      <a:rPr lang="en-US" i="1"/>
                      <m:t>  ⊂ </m:t>
                    </m:r>
                    <m:r>
                      <a:rPr lang="en-US" i="1"/>
                      <m:t>𝑌</m:t>
                    </m:r>
                    <m:r>
                      <a:rPr lang="en-US" i="1"/>
                      <m:t> : </m:t>
                    </m:r>
                    <m:r>
                      <a:rPr lang="en-US" i="1"/>
                      <m:t>𝑗</m:t>
                    </m:r>
                    <m:r>
                      <a:rPr lang="en-US" i="1"/>
                      <m:t> ∈</m:t>
                    </m:r>
                    <m:r>
                      <a:rPr lang="en-US" i="1"/>
                      <m:t>𝐽</m:t>
                    </m:r>
                    <m:r>
                      <a:rPr lang="en-US" i="1"/>
                      <m:t>} </m:t>
                    </m:r>
                  </m:oMath>
                </a14:m>
                <a:r>
                  <a:rPr lang="en-US" dirty="0"/>
                  <a:t> is a collection of subsets of </a:t>
                </a:r>
                <a14:m>
                  <m:oMath xmlns:m="http://schemas.openxmlformats.org/officeDocument/2006/math">
                    <m:r>
                      <a:rPr lang="en-US" i="1"/>
                      <m:t>𝑌</m:t>
                    </m:r>
                  </m:oMath>
                </a14:m>
                <a:r>
                  <a:rPr lang="en-US" dirty="0"/>
                  <a:t>, then </a:t>
                </a:r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(</m:t>
                    </m:r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/>
                        </m:ctrlPr>
                      </m:naryPr>
                      <m:sub>
                        <m:r>
                          <a:rPr lang="en-US" i="1"/>
                          <m:t>𝑗</m:t>
                        </m:r>
                        <m:r>
                          <a:rPr lang="en-US" i="1"/>
                          <m:t>∈</m:t>
                        </m:r>
                        <m:r>
                          <a:rPr lang="en-US" i="1"/>
                          <m:t>𝐽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𝑌</m:t>
                            </m:r>
                          </m:e>
                          <m:sub>
                            <m:r>
                              <a:rPr lang="en-US" i="1"/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) =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/>
                        </m:ctrlPr>
                      </m:naryPr>
                      <m:sub>
                        <m:r>
                          <a:rPr lang="en-US" i="1"/>
                          <m:t>𝑗</m:t>
                        </m:r>
                        <m:r>
                          <a:rPr lang="en-US" i="1"/>
                          <m:t>∈</m:t>
                        </m:r>
                        <m:r>
                          <a:rPr lang="en-US" i="1"/>
                          <m:t>𝐽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𝑓</m:t>
                            </m:r>
                          </m:e>
                          <m:sup>
                            <m:r>
                              <a:rPr lang="en-US" i="1"/>
                              <m:t>−1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𝑌</m:t>
                        </m:r>
                      </m:e>
                      <m:sub>
                        <m:r>
                          <a:rPr lang="en-US" i="1"/>
                          <m:t>𝑗</m:t>
                        </m:r>
                      </m:sub>
                    </m:sSub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and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d>
                      <m:dPr>
                        <m:ctrlPr>
                          <a:rPr lang="en-US" i="1"/>
                        </m:ctrlPr>
                      </m:dPr>
                      <m:e>
                        <m:nary>
                          <m:naryPr>
                            <m:chr m:val="⋂"/>
                            <m:limLoc m:val="undOvr"/>
                            <m:supHide m:val="on"/>
                            <m:ctrlPr>
                              <a:rPr lang="en-US" i="1"/>
                            </m:ctrlPr>
                          </m:naryPr>
                          <m:sub>
                            <m:r>
                              <a:rPr lang="en-US" i="1"/>
                              <m:t>𝑗</m:t>
                            </m:r>
                            <m:r>
                              <a:rPr lang="en-US" i="1"/>
                              <m:t>∈</m:t>
                            </m:r>
                            <m:r>
                              <a:rPr lang="en-US" i="1"/>
                              <m:t>𝐽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/>
                                </m:ctrlPr>
                              </m:sSubPr>
                              <m:e>
                                <m:r>
                                  <a:rPr lang="en-US" i="1"/>
                                  <m:t>𝑌</m:t>
                                </m:r>
                              </m:e>
                              <m:sub>
                                <m:r>
                                  <a:rPr lang="en-US" i="1"/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i="1"/>
                      <m:t>=</m:t>
                    </m:r>
                    <m:nary>
                      <m:naryPr>
                        <m:chr m:val="⋂"/>
                        <m:limLoc m:val="undOvr"/>
                        <m:supHide m:val="on"/>
                        <m:ctrlPr>
                          <a:rPr lang="en-US" i="1"/>
                        </m:ctrlPr>
                      </m:naryPr>
                      <m:sub>
                        <m:r>
                          <a:rPr lang="en-US" i="1"/>
                          <m:t>𝑗</m:t>
                        </m:r>
                        <m:r>
                          <a:rPr lang="en-US" i="1"/>
                          <m:t>∈</m:t>
                        </m:r>
                        <m:r>
                          <a:rPr lang="en-US" i="1"/>
                          <m:t>𝐽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𝑓</m:t>
                            </m:r>
                          </m:e>
                          <m:sup>
                            <m:r>
                              <a:rPr lang="en-US" i="1"/>
                              <m:t>−1</m:t>
                            </m:r>
                          </m:sup>
                        </m:sSup>
                        <m:r>
                          <a:rPr lang="en-US" i="1"/>
                          <m:t>(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𝑌</m:t>
                            </m:r>
                          </m:e>
                          <m:sub>
                            <m:r>
                              <a:rPr lang="en-US" i="1"/>
                              <m:t>𝑗</m:t>
                            </m:r>
                          </m:sub>
                        </m:sSub>
                        <m:r>
                          <a:rPr lang="en-US" i="1"/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b="1" dirty="0"/>
                  <a:t>(ii)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/>
                      <m:t>{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𝑋</m:t>
                        </m:r>
                      </m:e>
                      <m:sub>
                        <m:r>
                          <a:rPr lang="en-US" i="1"/>
                          <m:t>𝑖</m:t>
                        </m:r>
                      </m:sub>
                    </m:sSub>
                    <m:r>
                      <a:rPr lang="en-US" i="1"/>
                      <m:t>⊂</m:t>
                    </m:r>
                    <m:r>
                      <a:rPr lang="en-US" i="1"/>
                      <m:t>𝑋</m:t>
                    </m:r>
                    <m:r>
                      <a:rPr lang="en-US" i="1"/>
                      <m:t>:</m:t>
                    </m:r>
                    <m:r>
                      <a:rPr lang="en-US" i="1"/>
                      <m:t>𝑖</m:t>
                    </m:r>
                    <m:r>
                      <a:rPr lang="en-US" i="1"/>
                      <m:t>∈</m:t>
                    </m:r>
                    <m:r>
                      <a:rPr lang="en-US" i="1"/>
                      <m:t>𝐼</m:t>
                    </m:r>
                    <m:r>
                      <a:rPr lang="en-US" i="1"/>
                      <m:t>}</m:t>
                    </m:r>
                  </m:oMath>
                </a14:m>
                <a:r>
                  <a:rPr lang="en-US" dirty="0"/>
                  <a:t> is a collection of subsets of </a:t>
                </a:r>
                <a14:m>
                  <m:oMath xmlns:m="http://schemas.openxmlformats.org/officeDocument/2006/math">
                    <m:r>
                      <a:rPr lang="en-US" i="1"/>
                      <m:t>𝑋</m:t>
                    </m:r>
                  </m:oMath>
                </a14:m>
                <a:r>
                  <a:rPr lang="en-US" dirty="0"/>
                  <a:t>, then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r>
                      <a:rPr lang="en-US" i="1"/>
                      <m:t>( </m:t>
                    </m:r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/>
                        </m:ctrlPr>
                      </m:naryPr>
                      <m:sub>
                        <m:r>
                          <a:rPr lang="en-US" i="1"/>
                          <m:t>𝑖</m:t>
                        </m:r>
                        <m:r>
                          <a:rPr lang="en-US" i="1"/>
                          <m:t>∈</m:t>
                        </m:r>
                        <m:r>
                          <a:rPr lang="en-US" i="1"/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𝑋</m:t>
                            </m:r>
                          </m:e>
                          <m:sub>
                            <m:r>
                              <a:rPr lang="en-US" i="1"/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) =</a:t>
                </a:r>
                <a14:m>
                  <m:oMath xmlns:m="http://schemas.openxmlformats.org/officeDocument/2006/math">
                    <m:r>
                      <a:rPr lang="en-US" i="1"/>
                      <m:t> </m:t>
                    </m:r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/>
                        </m:ctrlPr>
                      </m:naryPr>
                      <m:sub>
                        <m:r>
                          <a:rPr lang="en-US" i="1"/>
                          <m:t>𝑖</m:t>
                        </m:r>
                        <m:r>
                          <a:rPr lang="en-US" i="1"/>
                          <m:t>∈</m:t>
                        </m:r>
                        <m:r>
                          <a:rPr lang="en-US" i="1"/>
                          <m:t>𝐼</m:t>
                        </m:r>
                      </m:sub>
                      <m:sup/>
                      <m:e>
                        <m:r>
                          <a:rPr lang="en-US" i="1"/>
                          <m:t>𝑓</m:t>
                        </m:r>
                        <m:r>
                          <a:rPr lang="en-US" i="1"/>
                          <m:t>(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𝑋</m:t>
                            </m:r>
                          </m:e>
                          <m:sub>
                            <m:r>
                              <a:rPr lang="en-US" i="1"/>
                              <m:t>𝑖</m:t>
                            </m:r>
                          </m:sub>
                        </m:sSub>
                        <m:r>
                          <a:rPr lang="en-US" i="1"/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 and 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r>
                      <a:rPr lang="en-US" i="1"/>
                      <m:t>(</m:t>
                    </m:r>
                    <m:nary>
                      <m:naryPr>
                        <m:chr m:val="⋂"/>
                        <m:limLoc m:val="undOvr"/>
                        <m:supHide m:val="on"/>
                        <m:ctrlPr>
                          <a:rPr lang="en-US" i="1"/>
                        </m:ctrlPr>
                      </m:naryPr>
                      <m:sub>
                        <m:r>
                          <a:rPr lang="en-US" i="1"/>
                          <m:t>𝑖</m:t>
                        </m:r>
                        <m:r>
                          <a:rPr lang="en-US" i="1"/>
                          <m:t>∈</m:t>
                        </m:r>
                        <m:r>
                          <a:rPr lang="en-US" i="1"/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𝑋</m:t>
                            </m:r>
                          </m:e>
                          <m:sub>
                            <m:r>
                              <a:rPr lang="en-US" i="1"/>
                              <m:t>𝑖</m:t>
                            </m:r>
                          </m:sub>
                        </m:sSub>
                        <m:r>
                          <a:rPr lang="en-US" i="1"/>
                          <m:t>)⊆</m:t>
                        </m:r>
                        <m:nary>
                          <m:naryPr>
                            <m:chr m:val="⋂"/>
                            <m:limLoc m:val="undOvr"/>
                            <m:supHide m:val="on"/>
                            <m:ctrlPr>
                              <a:rPr lang="en-US" i="1"/>
                            </m:ctrlPr>
                          </m:naryPr>
                          <m:sub>
                            <m:r>
                              <a:rPr lang="en-US" i="1"/>
                              <m:t>𝑖</m:t>
                            </m:r>
                            <m:r>
                              <a:rPr lang="en-US" i="1"/>
                              <m:t>∈</m:t>
                            </m:r>
                            <m:r>
                              <a:rPr lang="en-US" i="1"/>
                              <m:t>𝐼</m:t>
                            </m:r>
                          </m:sub>
                          <m:sup/>
                          <m:e>
                            <m:r>
                              <a:rPr lang="en-US" i="1"/>
                              <m:t>𝑓</m:t>
                            </m:r>
                            <m:r>
                              <a:rPr lang="en-US" i="1"/>
                              <m:t>(</m:t>
                            </m:r>
                            <m:sSub>
                              <m:sSubPr>
                                <m:ctrlPr>
                                  <a:rPr lang="en-US" i="1"/>
                                </m:ctrlPr>
                              </m:sSubPr>
                              <m:e>
                                <m:r>
                                  <a:rPr lang="en-US" i="1"/>
                                  <m:t>𝑋</m:t>
                                </m:r>
                              </m:e>
                              <m:sub>
                                <m:r>
                                  <a:rPr lang="en-US" i="1"/>
                                  <m:t>𝑖</m:t>
                                </m:r>
                              </m:sub>
                            </m:sSub>
                            <m:r>
                              <a:rPr lang="en-US" i="1"/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(iii)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/>
                      <m:t>𝐵</m:t>
                    </m:r>
                  </m:oMath>
                </a14:m>
                <a:r>
                  <a:rPr lang="en-US" dirty="0"/>
                  <a:t> are subsets of </a:t>
                </a:r>
                <a14:m>
                  <m:oMath xmlns:m="http://schemas.openxmlformats.org/officeDocument/2006/math">
                    <m:r>
                      <a:rPr lang="en-US" i="1"/>
                      <m:t>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  <m:r>
                      <a:rPr lang="en-US" i="1"/>
                      <m:t>=</m:t>
                    </m:r>
                    <m:r>
                      <a:rPr lang="en-US" i="1"/>
                      <m:t>𝐵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𝐴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 i="1"/>
                      <m:t>𝑓</m:t>
                    </m:r>
                    <m:r>
                      <a:rPr lang="en-US" i="1"/>
                      <m:t>(</m:t>
                    </m:r>
                    <m:r>
                      <a:rPr lang="en-US" i="1"/>
                      <m:t>𝐵</m:t>
                    </m:r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. Then converse is not true.</a:t>
                </a:r>
              </a:p>
              <a:p>
                <a:r>
                  <a:rPr lang="en-US" b="1" dirty="0"/>
                  <a:t>(iv)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/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/>
                      <m:t>𝐷</m:t>
                    </m:r>
                  </m:oMath>
                </a14:m>
                <a:r>
                  <a:rPr lang="en-US" dirty="0"/>
                  <a:t> are subsets of </a:t>
                </a:r>
                <a14:m>
                  <m:oMath xmlns:m="http://schemas.openxmlformats.org/officeDocument/2006/math">
                    <m:r>
                      <a:rPr lang="en-US" i="1"/>
                      <m:t>𝑌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/>
                      <m:t>𝐶</m:t>
                    </m:r>
                    <m:r>
                      <a:rPr lang="en-US" i="1"/>
                      <m:t>=</m:t>
                    </m:r>
                    <m:r>
                      <a:rPr lang="en-US" i="1"/>
                      <m:t>𝐷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𝐶</m:t>
                        </m:r>
                      </m:e>
                    </m:d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(</m:t>
                    </m:r>
                    <m:r>
                      <a:rPr lang="en-US" i="1"/>
                      <m:t>𝐷</m:t>
                    </m:r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. Then converse is not true.</a:t>
                </a:r>
              </a:p>
              <a:p>
                <a:r>
                  <a:rPr lang="en-US" b="1" dirty="0"/>
                  <a:t>(v)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/>
                      <m:t>𝐵</m:t>
                    </m:r>
                  </m:oMath>
                </a14:m>
                <a:r>
                  <a:rPr lang="en-US" dirty="0"/>
                  <a:t> are subsets of </a:t>
                </a:r>
                <a14:m>
                  <m:oMath xmlns:m="http://schemas.openxmlformats.org/officeDocument/2006/math">
                    <m:r>
                      <a:rPr lang="en-US" i="1"/>
                      <m:t>𝑋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𝐴</m:t>
                        </m:r>
                      </m:e>
                    </m:d>
                    <m:r>
                      <a:rPr lang="en-US" i="1"/>
                      <m:t>−</m:t>
                    </m:r>
                    <m:r>
                      <a:rPr lang="en-US" i="1"/>
                      <m:t>𝑓</m:t>
                    </m:r>
                    <m:r>
                      <a:rPr lang="en-US" i="1"/>
                      <m:t>(</m:t>
                    </m:r>
                    <m:r>
                      <a:rPr lang="en-US" i="1"/>
                      <m:t>𝐵</m:t>
                    </m:r>
                    <m:r>
                      <a:rPr lang="en-US" i="1"/>
                      <m:t>)⊆</m:t>
                    </m:r>
                    <m:r>
                      <a:rPr lang="en-US" i="1"/>
                      <m:t>𝑓</m:t>
                    </m:r>
                    <m:r>
                      <a:rPr lang="en-US" i="1"/>
                      <m:t>(</m:t>
                    </m:r>
                    <m:r>
                      <a:rPr lang="en-US" i="1"/>
                      <m:t>𝐴</m:t>
                    </m:r>
                    <m:r>
                      <a:rPr lang="en-US" i="1"/>
                      <m:t>−</m:t>
                    </m:r>
                    <m:r>
                      <a:rPr lang="en-US" i="1"/>
                      <m:t>𝐵</m:t>
                    </m:r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. The converse is not true.</a:t>
                </a:r>
              </a:p>
              <a:p>
                <a:r>
                  <a:rPr lang="en-US" b="1" dirty="0"/>
                  <a:t>(vi)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/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/>
                      <m:t>𝐷</m:t>
                    </m:r>
                  </m:oMath>
                </a14:m>
                <a:r>
                  <a:rPr lang="en-US" dirty="0"/>
                  <a:t> are subsets of </a:t>
                </a:r>
                <a14:m>
                  <m:oMath xmlns:m="http://schemas.openxmlformats.org/officeDocument/2006/math">
                    <m:r>
                      <a:rPr lang="en-US" i="1"/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𝐶</m:t>
                        </m:r>
                      </m:e>
                    </m:d>
                    <m:r>
                      <a:rPr lang="en-US" i="1"/>
                      <m:t>−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𝐷</m:t>
                        </m:r>
                      </m:e>
                    </m:d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(</m:t>
                    </m:r>
                    <m:r>
                      <a:rPr lang="en-US" i="1"/>
                      <m:t>𝐶</m:t>
                    </m:r>
                    <m:r>
                      <a:rPr lang="en-US" i="1"/>
                      <m:t>−</m:t>
                    </m:r>
                    <m:r>
                      <a:rPr lang="en-US" i="1"/>
                      <m:t>𝐷</m:t>
                    </m:r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b="1" dirty="0"/>
                  <a:t>Proof: </a:t>
                </a:r>
                <a:endParaRPr lang="en-US" dirty="0"/>
              </a:p>
              <a:p>
                <a:r>
                  <a:rPr lang="en-US" b="1" dirty="0"/>
                  <a:t>(i) </a:t>
                </a:r>
                <a:r>
                  <a:rPr lang="en-US" dirty="0"/>
                  <a:t>Let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∈</m:t>
                        </m:r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(</m:t>
                    </m:r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/>
                        </m:ctrlPr>
                      </m:naryPr>
                      <m:sub>
                        <m:r>
                          <a:rPr lang="en-US" i="1"/>
                          <m:t>𝑗</m:t>
                        </m:r>
                        <m:r>
                          <a:rPr lang="en-US" i="1"/>
                          <m:t>∈</m:t>
                        </m:r>
                        <m:r>
                          <a:rPr lang="en-US" i="1"/>
                          <m:t>𝐽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𝑌</m:t>
                            </m:r>
                          </m:e>
                          <m:sub>
                            <m:r>
                              <a:rPr lang="en-US" i="1"/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∃</m:t>
                    </m:r>
                    <m:r>
                      <a:rPr lang="en-US" i="1"/>
                      <m:t>𝑦</m:t>
                    </m:r>
                    <m:r>
                      <a:rPr lang="en-US" i="1"/>
                      <m:t>∈</m:t>
                    </m:r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/>
                        </m:ctrlPr>
                      </m:naryPr>
                      <m:sub>
                        <m:r>
                          <a:rPr lang="en-US" i="1"/>
                          <m:t>𝑗</m:t>
                        </m:r>
                        <m:r>
                          <a:rPr lang="en-US" i="1"/>
                          <m:t>∈</m:t>
                        </m:r>
                        <m:r>
                          <a:rPr lang="en-US" i="1"/>
                          <m:t>𝐽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𝑌</m:t>
                            </m:r>
                          </m:e>
                          <m:sub>
                            <m:r>
                              <a:rPr lang="en-US" i="1"/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 i="1"/>
                      <m:t>𝑦</m:t>
                    </m:r>
                  </m:oMath>
                </a14:m>
                <a:r>
                  <a:rPr lang="en-US" dirty="0"/>
                  <a:t>                 Def. of inverse relation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∈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𝑌</m:t>
                        </m:r>
                      </m:e>
                      <m:sub>
                        <m:r>
                          <a:rPr lang="en-US" i="1"/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i="1"/>
                      <m:t>𝑗</m:t>
                    </m:r>
                    <m:r>
                      <a:rPr lang="en-US" i="1"/>
                      <m:t>∈</m:t>
                    </m:r>
                    <m:r>
                      <a:rPr lang="en-US" i="1"/>
                      <m:t>𝐽</m:t>
                    </m:r>
                  </m:oMath>
                </a14:m>
                <a:r>
                  <a:rPr lang="en-US" dirty="0"/>
                  <a:t>                                                 Def. of </a:t>
                </a:r>
                <a14:m>
                  <m:oMath xmlns:m="http://schemas.openxmlformats.org/officeDocument/2006/math">
                    <m:r>
                      <a:rPr lang="en-US" i="1"/>
                      <m:t>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(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𝑌</m:t>
                        </m:r>
                      </m:e>
                      <m:sub>
                        <m:r>
                          <a:rPr lang="en-US" i="1"/>
                          <m:t>𝑗</m:t>
                        </m:r>
                      </m:sub>
                    </m:sSub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                                                              Def. of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/>
                        </m:ctrlPr>
                      </m:naryPr>
                      <m:sub>
                        <m:r>
                          <a:rPr lang="en-US" i="1"/>
                          <m:t>𝑗</m:t>
                        </m:r>
                        <m:r>
                          <a:rPr lang="en-US" i="1"/>
                          <m:t>∈</m:t>
                        </m:r>
                        <m:r>
                          <a:rPr lang="en-US" i="1"/>
                          <m:t>𝐽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𝑓</m:t>
                            </m:r>
                          </m:e>
                          <m:sup>
                            <m:r>
                              <a:rPr lang="en-US" i="1"/>
                              <m:t>−1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𝑌</m:t>
                        </m:r>
                      </m:e>
                      <m:sub>
                        <m:r>
                          <a:rPr lang="en-US" i="1"/>
                          <m:t>𝑗</m:t>
                        </m:r>
                      </m:sub>
                    </m:sSub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                                                   Def. of </a:t>
                </a:r>
                <a14:m>
                  <m:oMath xmlns:m="http://schemas.openxmlformats.org/officeDocument/2006/math">
                    <m:r>
                      <a:rPr lang="en-US" i="1"/>
                      <m:t>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It follow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(</m:t>
                    </m:r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/>
                        </m:ctrlPr>
                      </m:naryPr>
                      <m:sub>
                        <m:r>
                          <a:rPr lang="en-US" i="1"/>
                          <m:t>𝑗</m:t>
                        </m:r>
                        <m:r>
                          <a:rPr lang="en-US" i="1"/>
                          <m:t>∈</m:t>
                        </m:r>
                        <m:r>
                          <a:rPr lang="en-US" i="1"/>
                          <m:t>𝐽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𝑌</m:t>
                            </m:r>
                          </m:e>
                          <m:sub>
                            <m:r>
                              <a:rPr lang="en-US" i="1"/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/>
                      <m:t>⊆</m:t>
                    </m:r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/>
                        </m:ctrlPr>
                      </m:naryPr>
                      <m:sub>
                        <m:r>
                          <a:rPr lang="en-US" i="1"/>
                          <m:t>𝑗</m:t>
                        </m:r>
                        <m:r>
                          <a:rPr lang="en-US" i="1"/>
                          <m:t>∈</m:t>
                        </m:r>
                        <m:r>
                          <a:rPr lang="en-US" i="1"/>
                          <m:t>𝐽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𝑓</m:t>
                            </m:r>
                          </m:e>
                          <m:sup>
                            <m:r>
                              <a:rPr lang="en-US" i="1"/>
                              <m:t>−1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𝑌</m:t>
                        </m:r>
                      </m:e>
                      <m:sub>
                        <m:r>
                          <a:rPr lang="en-US" i="1"/>
                          <m:t>𝑗</m:t>
                        </m:r>
                      </m:sub>
                    </m:sSub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              Def. of </a:t>
                </a:r>
                <a14:m>
                  <m:oMath xmlns:m="http://schemas.openxmlformats.org/officeDocument/2006/math">
                    <m:r>
                      <a:rPr lang="en-US" i="1"/>
                      <m:t>⊆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/>
                      <m:t>…..(∗)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1000"/>
                <a:ext cx="8382000" cy="5578130"/>
              </a:xfrm>
              <a:prstGeom prst="rect">
                <a:avLst/>
              </a:prstGeom>
              <a:blipFill rotWithShape="1">
                <a:blip r:embed="rId2"/>
                <a:stretch>
                  <a:fillRect l="-655" t="-546" r="-145" b="-8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381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2000" y="1066800"/>
                <a:ext cx="7315200" cy="4874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Conversely,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/>
                        </m:ctrlPr>
                      </m:naryPr>
                      <m:sub>
                        <m:r>
                          <a:rPr lang="en-US" i="1"/>
                          <m:t>𝑗</m:t>
                        </m:r>
                        <m:r>
                          <a:rPr lang="en-US" i="1"/>
                          <m:t>∈</m:t>
                        </m:r>
                        <m:r>
                          <a:rPr lang="en-US" i="1"/>
                          <m:t>𝐽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𝑓</m:t>
                            </m:r>
                          </m:e>
                          <m:sup>
                            <m:r>
                              <a:rPr lang="en-US" i="1"/>
                              <m:t>−1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𝑌</m:t>
                        </m:r>
                      </m:e>
                      <m:sub>
                        <m:r>
                          <a:rPr lang="en-US" i="1"/>
                          <m:t>𝑗</m:t>
                        </m:r>
                      </m:sub>
                    </m:sSub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(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𝑌</m:t>
                        </m:r>
                      </m:e>
                      <m:sub>
                        <m:r>
                          <a:rPr lang="en-US" i="1"/>
                          <m:t>𝑗</m:t>
                        </m:r>
                      </m:sub>
                    </m:sSub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, for some </a:t>
                </a:r>
                <a14:m>
                  <m:oMath xmlns:m="http://schemas.openxmlformats.org/officeDocument/2006/math">
                    <m:r>
                      <a:rPr lang="en-US" i="1"/>
                      <m:t>𝑗</m:t>
                    </m:r>
                    <m:r>
                      <a:rPr lang="en-US" i="1"/>
                      <m:t>∈</m:t>
                    </m:r>
                    <m:r>
                      <a:rPr lang="en-US" i="1"/>
                      <m:t>𝐽</m:t>
                    </m:r>
                  </m:oMath>
                </a14:m>
                <a:r>
                  <a:rPr lang="en-US" dirty="0"/>
                  <a:t>          Def. of </a:t>
                </a:r>
                <a14:m>
                  <m:oMath xmlns:m="http://schemas.openxmlformats.org/officeDocument/2006/math">
                    <m:r>
                      <a:rPr lang="en-US" i="1"/>
                      <m:t>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r>
                      <a:rPr lang="en-US" i="1"/>
                      <m:t>(</m:t>
                    </m:r>
                    <m:r>
                      <a:rPr lang="en-US" i="1"/>
                      <m:t>𝑥</m:t>
                    </m:r>
                    <m:r>
                      <a:rPr lang="en-US" i="1"/>
                      <m:t>)∈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𝑌</m:t>
                        </m:r>
                      </m:e>
                      <m:sub>
                        <m:r>
                          <a:rPr lang="en-US" i="1"/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∈</m:t>
                    </m:r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/>
                        </m:ctrlPr>
                      </m:naryPr>
                      <m:sub>
                        <m:r>
                          <a:rPr lang="en-US" i="1"/>
                          <m:t>𝑗</m:t>
                        </m:r>
                        <m:r>
                          <a:rPr lang="en-US" i="1"/>
                          <m:t>∈</m:t>
                        </m:r>
                        <m:r>
                          <a:rPr lang="en-US" i="1"/>
                          <m:t>𝐽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𝑌</m:t>
                            </m:r>
                          </m:e>
                          <m:sub>
                            <m:r>
                              <a:rPr lang="en-US" i="1"/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                                             Def. of inverse and </a:t>
                </a:r>
                <a14:m>
                  <m:oMath xmlns:m="http://schemas.openxmlformats.org/officeDocument/2006/math">
                    <m:r>
                      <a:rPr lang="en-US" i="1"/>
                      <m:t>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(</m:t>
                    </m:r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/>
                        </m:ctrlPr>
                      </m:naryPr>
                      <m:sub>
                        <m:r>
                          <a:rPr lang="en-US" i="1"/>
                          <m:t>𝑗</m:t>
                        </m:r>
                        <m:r>
                          <a:rPr lang="en-US" i="1"/>
                          <m:t>∈</m:t>
                        </m:r>
                        <m:r>
                          <a:rPr lang="en-US" i="1"/>
                          <m:t>𝐽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𝑌</m:t>
                            </m:r>
                          </m:e>
                          <m:sub>
                            <m:r>
                              <a:rPr lang="en-US" i="1"/>
                              <m:t>𝑗</m:t>
                            </m:r>
                          </m:sub>
                        </m:sSub>
                        <m:r>
                          <a:rPr lang="en-US" i="1"/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                                                                     Def. of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It follow that </a:t>
                </a:r>
                <a14:m>
                  <m:oMath xmlns:m="http://schemas.openxmlformats.org/officeDocument/2006/math">
                    <m:r>
                      <a:rPr lang="en-US" i="1"/>
                      <m:t> </m:t>
                    </m:r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/>
                        </m:ctrlPr>
                      </m:naryPr>
                      <m:sub>
                        <m:r>
                          <a:rPr lang="en-US" i="1"/>
                          <m:t>𝑗</m:t>
                        </m:r>
                        <m:r>
                          <a:rPr lang="en-US" i="1"/>
                          <m:t>∈</m:t>
                        </m:r>
                        <m:r>
                          <a:rPr lang="en-US" i="1"/>
                          <m:t>𝐽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𝑓</m:t>
                            </m:r>
                          </m:e>
                          <m:sup>
                            <m:r>
                              <a:rPr lang="en-US" i="1"/>
                              <m:t>−1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𝑌</m:t>
                        </m:r>
                      </m:e>
                      <m:sub>
                        <m:r>
                          <a:rPr lang="en-US" i="1"/>
                          <m:t>𝑗</m:t>
                        </m:r>
                      </m:sub>
                    </m:sSub>
                    <m:r>
                      <a:rPr lang="en-US" i="1"/>
                      <m:t>)⊆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(</m:t>
                    </m:r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/>
                        </m:ctrlPr>
                      </m:naryPr>
                      <m:sub>
                        <m:r>
                          <a:rPr lang="en-US" i="1"/>
                          <m:t>𝑗</m:t>
                        </m:r>
                        <m:r>
                          <a:rPr lang="en-US" i="1"/>
                          <m:t>∈</m:t>
                        </m:r>
                        <m:r>
                          <a:rPr lang="en-US" i="1"/>
                          <m:t>𝐽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𝑌</m:t>
                            </m:r>
                          </m:e>
                          <m:sub>
                            <m:r>
                              <a:rPr lang="en-US" i="1"/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)                              Def. of </a:t>
                </a:r>
                <a14:m>
                  <m:oMath xmlns:m="http://schemas.openxmlformats.org/officeDocument/2006/math">
                    <m:r>
                      <a:rPr lang="en-US" i="1"/>
                      <m:t>⊆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/>
                      <m:t>…..(∗∗)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(</m:t>
                    </m:r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/>
                        </m:ctrlPr>
                      </m:naryPr>
                      <m:sub>
                        <m:r>
                          <a:rPr lang="en-US" i="1"/>
                          <m:t>𝑗</m:t>
                        </m:r>
                        <m:r>
                          <a:rPr lang="en-US" i="1"/>
                          <m:t>∈</m:t>
                        </m:r>
                        <m:r>
                          <a:rPr lang="en-US" i="1"/>
                          <m:t>𝐽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𝑌</m:t>
                            </m:r>
                          </m:e>
                          <m:sub>
                            <m:r>
                              <a:rPr lang="en-US" i="1"/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/>
                      <m:t>=</m:t>
                    </m:r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en-US" i="1"/>
                        </m:ctrlPr>
                      </m:naryPr>
                      <m:sub>
                        <m:r>
                          <a:rPr lang="en-US" i="1"/>
                          <m:t>𝑗</m:t>
                        </m:r>
                        <m:r>
                          <a:rPr lang="en-US" i="1"/>
                          <m:t>∈</m:t>
                        </m:r>
                        <m:r>
                          <a:rPr lang="en-US" i="1"/>
                          <m:t>𝐽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𝑓</m:t>
                            </m:r>
                          </m:e>
                          <m:sup>
                            <m:r>
                              <a:rPr lang="en-US" i="1"/>
                              <m:t>−1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𝑌</m:t>
                        </m:r>
                      </m:e>
                      <m:sub>
                        <m:r>
                          <a:rPr lang="en-US" i="1"/>
                          <m:t>𝑗</m:t>
                        </m:r>
                      </m:sub>
                    </m:sSub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                                   From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∗</m:t>
                        </m:r>
                      </m:e>
                    </m:d>
                    <m:r>
                      <a:rPr lang="en-US" i="1"/>
                      <m:t>,(∗∗)</m:t>
                    </m:r>
                  </m:oMath>
                </a14:m>
                <a:r>
                  <a:rPr lang="en-US" dirty="0"/>
                  <a:t> and Def. of </a:t>
                </a:r>
                <a14:m>
                  <m:oMath xmlns:m="http://schemas.openxmlformats.org/officeDocument/2006/math">
                    <m:r>
                      <a:rPr lang="en-US" i="1"/>
                      <m:t>=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Example 1.1.16. 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r>
                      <a:rPr lang="en-US" i="1"/>
                      <m:t>:</m:t>
                    </m:r>
                    <m:r>
                      <a:rPr lang="en-US" i="1"/>
                      <m:t>ℤ</m:t>
                    </m:r>
                    <m:r>
                      <a:rPr lang="en-US" i="1"/>
                      <m:t>⟶</m:t>
                    </m:r>
                    <m:r>
                      <a:rPr lang="en-US" i="1"/>
                      <m:t>ℤ</m:t>
                    </m:r>
                  </m:oMath>
                </a14:m>
                <a:r>
                  <a:rPr lang="en-US" dirty="0"/>
                  <a:t> be a function defined as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ℤ</m:t>
                        </m:r>
                      </m:e>
                      <m:sub>
                        <m:r>
                          <a:rPr lang="en-US" i="1"/>
                          <m:t>𝑒</m:t>
                        </m:r>
                      </m:sub>
                    </m:sSub>
                    <m:r>
                      <a:rPr lang="en-US" i="1"/>
                      <m:t>⋂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ℤ</m:t>
                        </m:r>
                      </m:e>
                      <m:sub>
                        <m:r>
                          <a:rPr lang="en-US" i="1"/>
                          <m:t>𝑜</m:t>
                        </m:r>
                      </m:sub>
                    </m:sSub>
                    <m:r>
                      <a:rPr lang="en-US" i="1"/>
                      <m:t>=∅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ℤ</m:t>
                            </m:r>
                          </m:e>
                          <m:sub>
                            <m:r>
                              <a:rPr lang="en-US" i="1"/>
                              <m:t>𝑒</m:t>
                            </m:r>
                          </m:sub>
                        </m:sSub>
                        <m:r>
                          <a:rPr lang="en-US" i="1"/>
                          <m:t>⋂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ℤ</m:t>
                            </m:r>
                          </m:e>
                          <m:sub>
                            <m:r>
                              <a:rPr lang="en-US" i="1"/>
                              <m:t>𝑜</m:t>
                            </m:r>
                          </m:sub>
                        </m:sSub>
                      </m:e>
                    </m:d>
                    <m:r>
                      <a:rPr lang="en-US" i="1"/>
                      <m:t>=</m:t>
                    </m:r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∅</m:t>
                        </m:r>
                      </m:e>
                    </m:d>
                    <m:r>
                      <a:rPr lang="en-US" i="1"/>
                      <m:t>=∅</m:t>
                    </m:r>
                  </m:oMath>
                </a14:m>
                <a:r>
                  <a:rPr lang="en-US" dirty="0"/>
                  <a:t>. But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r>
                      <a:rPr lang="en-US" i="1"/>
                      <m:t>(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ℤ</m:t>
                        </m:r>
                      </m:e>
                      <m:sub>
                        <m:r>
                          <a:rPr lang="en-US" i="1"/>
                          <m:t>𝑒</m:t>
                        </m:r>
                      </m:sub>
                    </m:sSub>
                    <m:r>
                      <a:rPr lang="en-US" i="1"/>
                      <m:t>)⋂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𝑓</m:t>
                        </m:r>
                        <m:r>
                          <a:rPr lang="en-US" i="1"/>
                          <m:t>(</m:t>
                        </m:r>
                        <m:r>
                          <a:rPr lang="en-US" i="1"/>
                          <m:t>ℤ</m:t>
                        </m:r>
                      </m:e>
                      <m:sub>
                        <m:r>
                          <a:rPr lang="en-US" i="1"/>
                          <m:t>𝑜</m:t>
                        </m:r>
                      </m:sub>
                    </m:sSub>
                    <m:r>
                      <a:rPr lang="en-US" i="1"/>
                      <m:t>)={1}.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2.Types of Function</a:t>
                </a:r>
                <a:endParaRPr lang="en-US" dirty="0"/>
              </a:p>
              <a:p>
                <a:r>
                  <a:rPr lang="en-US" b="1" dirty="0"/>
                  <a:t>Definitions 1.2.1. </a:t>
                </a:r>
                <a:endParaRPr lang="en-US" dirty="0"/>
              </a:p>
              <a:p>
                <a:r>
                  <a:rPr lang="en-US" b="1" dirty="0"/>
                  <a:t>(i)</a:t>
                </a:r>
                <a:r>
                  <a:rPr lang="en-US" dirty="0"/>
                  <a:t> </a:t>
                </a:r>
                <a:r>
                  <a:rPr lang="en-US" b="1" dirty="0"/>
                  <a:t>(Constant Function)</a:t>
                </a:r>
                <a:endParaRPr lang="en-US" dirty="0"/>
              </a:p>
              <a:p>
                <a:r>
                  <a:rPr lang="en-US" dirty="0"/>
                  <a:t>The function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r>
                      <a:rPr lang="en-US" i="1"/>
                      <m:t>:</m:t>
                    </m:r>
                    <m:r>
                      <a:rPr lang="en-US" i="1"/>
                      <m:t>𝑋</m:t>
                    </m:r>
                    <m:r>
                      <a:rPr lang="en-US" i="1"/>
                      <m:t>⟶</m:t>
                    </m:r>
                    <m:r>
                      <a:rPr lang="en-US" i="1"/>
                      <m:t>𝑌</m:t>
                    </m:r>
                  </m:oMath>
                </a14:m>
                <a:r>
                  <a:rPr lang="en-US" dirty="0"/>
                  <a:t> is said to be </a:t>
                </a:r>
                <a:r>
                  <a:rPr lang="en-US" b="1" dirty="0"/>
                  <a:t>constant function</a:t>
                </a:r>
                <a:r>
                  <a:rPr lang="en-US" dirty="0"/>
                  <a:t> if there exist a unique element </a:t>
                </a:r>
                <a14:m>
                  <m:oMath xmlns:m="http://schemas.openxmlformats.org/officeDocument/2006/math">
                    <m:r>
                      <a:rPr lang="en-US" i="1"/>
                      <m:t>𝑏</m:t>
                    </m:r>
                    <m:r>
                      <a:rPr lang="en-US" i="1"/>
                      <m:t>∈</m:t>
                    </m:r>
                    <m:r>
                      <a:rPr lang="en-US" i="1"/>
                      <m:t>𝑌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 i="1"/>
                      <m:t>𝑏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066800"/>
                <a:ext cx="7315200" cy="4874924"/>
              </a:xfrm>
              <a:prstGeom prst="rect">
                <a:avLst/>
              </a:prstGeom>
              <a:blipFill rotWithShape="1">
                <a:blip r:embed="rId2"/>
                <a:stretch>
                  <a:fillRect l="-667" t="-6000" r="-1167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417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" y="533400"/>
                <a:ext cx="8534400" cy="5849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(ii)</a:t>
                </a:r>
                <a:r>
                  <a:rPr lang="en-US" dirty="0"/>
                  <a:t> </a:t>
                </a:r>
                <a:r>
                  <a:rPr lang="en-US" b="1" dirty="0"/>
                  <a:t>(Restriction Function)</a:t>
                </a: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r>
                      <a:rPr lang="en-US" i="1"/>
                      <m:t>:</m:t>
                    </m:r>
                    <m:r>
                      <a:rPr lang="en-US" i="1"/>
                      <m:t>𝑋</m:t>
                    </m:r>
                    <m:r>
                      <a:rPr lang="en-US" i="1"/>
                      <m:t>⟶</m:t>
                    </m:r>
                    <m:r>
                      <a:rPr lang="en-US" i="1"/>
                      <m:t>𝑌</m:t>
                    </m:r>
                  </m:oMath>
                </a14:m>
                <a:r>
                  <a:rPr lang="en-US" dirty="0"/>
                  <a:t> be a function and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  <m:r>
                      <a:rPr lang="en-US" i="1"/>
                      <m:t>⊆</m:t>
                    </m:r>
                    <m:r>
                      <a:rPr lang="en-US" i="1"/>
                      <m:t>𝑋</m:t>
                    </m:r>
                  </m:oMath>
                </a14:m>
                <a:r>
                  <a:rPr lang="en-US" dirty="0"/>
                  <a:t>. Then the function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  <m:r>
                      <a:rPr lang="en-US" i="1"/>
                      <m:t>:</m:t>
                    </m:r>
                    <m:r>
                      <a:rPr lang="en-US" i="1"/>
                      <m:t>𝐴</m:t>
                    </m:r>
                    <m:r>
                      <a:rPr lang="en-US" i="1"/>
                      <m:t>⟶</m:t>
                    </m:r>
                    <m:r>
                      <a:rPr lang="en-US" i="1"/>
                      <m:t>𝑌</m:t>
                    </m:r>
                  </m:oMath>
                </a14:m>
                <a:r>
                  <a:rPr lang="en-US" dirty="0"/>
                  <a:t> defined by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 i="1"/>
                      <m:t>𝑓</m:t>
                    </m:r>
                    <m:r>
                      <a:rPr lang="en-US" i="1"/>
                      <m:t>(</m:t>
                    </m:r>
                    <m:r>
                      <a:rPr lang="en-US" i="1"/>
                      <m:t>𝑥</m:t>
                    </m:r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all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𝑋</m:t>
                    </m:r>
                  </m:oMath>
                </a14:m>
                <a:r>
                  <a:rPr lang="en-US" dirty="0"/>
                  <a:t> is said to be </a:t>
                </a:r>
                <a:r>
                  <a:rPr lang="en-US" b="1" dirty="0"/>
                  <a:t>restriction function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</m:oMath>
                </a14:m>
                <a:r>
                  <a:rPr lang="en-US" dirty="0"/>
                  <a:t>and denoted by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  <m:r>
                      <a:rPr lang="en-US" i="1"/>
                      <m:t>=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i="1"/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(iii)</a:t>
                </a:r>
                <a:r>
                  <a:rPr lang="en-US" dirty="0"/>
                  <a:t> </a:t>
                </a:r>
                <a:r>
                  <a:rPr lang="en-US" b="1" dirty="0"/>
                  <a:t>(Extension Function)</a:t>
                </a: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r>
                      <a:rPr lang="en-US" i="1"/>
                      <m:t>:</m:t>
                    </m:r>
                    <m:r>
                      <a:rPr lang="en-US" i="1"/>
                      <m:t>𝐴</m:t>
                    </m:r>
                    <m:r>
                      <a:rPr lang="en-US" i="1"/>
                      <m:t>⟶</m:t>
                    </m:r>
                    <m:r>
                      <a:rPr lang="en-US" i="1"/>
                      <m:t>𝐵</m:t>
                    </m:r>
                  </m:oMath>
                </a14:m>
                <a:r>
                  <a:rPr lang="en-US" dirty="0"/>
                  <a:t> be a function and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  <m:r>
                      <a:rPr lang="en-US" i="1"/>
                      <m:t>⊆</m:t>
                    </m:r>
                    <m:r>
                      <a:rPr lang="en-US" i="1"/>
                      <m:t>𝑋</m:t>
                    </m:r>
                  </m:oMath>
                </a14:m>
                <a:r>
                  <a:rPr lang="en-US" dirty="0"/>
                  <a:t>. Then the function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  <m:r>
                      <a:rPr lang="en-US" i="1"/>
                      <m:t>:</m:t>
                    </m:r>
                    <m:r>
                      <a:rPr lang="en-US" i="1"/>
                      <m:t>𝑋</m:t>
                    </m:r>
                    <m:r>
                      <a:rPr lang="en-US" i="1"/>
                      <m:t>⟶</m:t>
                    </m:r>
                    <m:r>
                      <a:rPr lang="en-US" i="1"/>
                      <m:t>𝐵</m:t>
                    </m:r>
                  </m:oMath>
                </a14:m>
                <a:r>
                  <a:rPr lang="en-US" dirty="0"/>
                  <a:t> defined by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 i="1"/>
                      <m:t>𝑓</m:t>
                    </m:r>
                    <m:r>
                      <a:rPr lang="en-US" i="1"/>
                      <m:t>(</m:t>
                    </m:r>
                    <m:r>
                      <a:rPr lang="en-US" i="1"/>
                      <m:t>𝑥</m:t>
                    </m:r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all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 is said to be </a:t>
                </a:r>
                <a:r>
                  <a:rPr lang="en-US" b="1" dirty="0"/>
                  <a:t>extension function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/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(iv) (Absolute Value Function )</a:t>
                </a:r>
                <a:endParaRPr lang="en-US" dirty="0"/>
              </a:p>
              <a:p>
                <a:r>
                  <a:rPr lang="en-US" dirty="0"/>
                  <a:t>The function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r>
                      <a:rPr lang="en-US" i="1"/>
                      <m:t>:</m:t>
                    </m:r>
                    <m:r>
                      <a:rPr lang="en-US" i="1"/>
                      <m:t>ℝ</m:t>
                    </m:r>
                    <m:r>
                      <a:rPr lang="en-US" i="1"/>
                      <m:t>⟶</m:t>
                    </m:r>
                    <m:r>
                      <a:rPr lang="en-US" i="1"/>
                      <m:t>ℝ</m:t>
                    </m:r>
                  </m:oMath>
                </a14:m>
                <a:r>
                  <a:rPr lang="en-US" dirty="0"/>
                  <a:t> which defined as follows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𝑓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𝑥</m:t>
                          </m:r>
                        </m:e>
                      </m:d>
                      <m:r>
                        <a:rPr lang="en-US" i="1"/>
                        <m:t>=|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|=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/>
                              </m:ctrlPr>
                            </m:mPr>
                            <m:mr>
                              <m:e>
                                <m:r>
                                  <a:rPr lang="en-US" i="1"/>
                                  <m:t>𝑥</m:t>
                                </m:r>
                                <m:r>
                                  <a:rPr lang="en-US" i="1"/>
                                  <m:t>,</m:t>
                                </m:r>
                              </m:e>
                              <m:e>
                                <m:r>
                                  <a:rPr lang="en-US" i="1"/>
                                  <m:t>𝑥</m:t>
                                </m:r>
                                <m:r>
                                  <a:rPr lang="en-US" i="1"/>
                                  <m:t>≥0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/>
                                  <m:t>−</m:t>
                                </m:r>
                                <m:r>
                                  <a:rPr lang="en-US" i="1"/>
                                  <m:t>𝑥</m:t>
                                </m:r>
                              </m:e>
                              <m:e>
                                <m:r>
                                  <a:rPr lang="en-US" i="1"/>
                                  <m:t>𝑥</m:t>
                                </m:r>
                                <m:r>
                                  <a:rPr lang="en-US" i="1"/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is called the </a:t>
                </a:r>
                <a:r>
                  <a:rPr lang="en-US" b="1" dirty="0"/>
                  <a:t>absolute value function.</a:t>
                </a:r>
                <a:r>
                  <a:rPr lang="en-US" dirty="0"/>
                  <a:t> </a:t>
                </a:r>
              </a:p>
              <a:p>
                <a:r>
                  <a:rPr lang="en-US" b="1" dirty="0"/>
                  <a:t>(v) (Permutation Function)</a:t>
                </a:r>
                <a:endParaRPr lang="en-US" dirty="0"/>
              </a:p>
              <a:p>
                <a:r>
                  <a:rPr lang="en-US" b="1" dirty="0"/>
                  <a:t> </a:t>
                </a:r>
                <a:r>
                  <a:rPr lang="en-US" dirty="0"/>
                  <a:t>Every </a:t>
                </a:r>
                <a:r>
                  <a:rPr lang="en-US" dirty="0" err="1"/>
                  <a:t>bijection</a:t>
                </a:r>
                <a:r>
                  <a:rPr lang="en-US" dirty="0"/>
                  <a:t> function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</m:oMath>
                </a14:m>
                <a:r>
                  <a:rPr lang="en-US" dirty="0"/>
                  <a:t> on a non empty set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 is said to be </a:t>
                </a:r>
                <a:r>
                  <a:rPr lang="en-US" b="1" dirty="0"/>
                  <a:t>permutation</a:t>
                </a:r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(vi) (Sequence)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 be a non empty set. A function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r>
                      <a:rPr lang="en-US" i="1"/>
                      <m:t>:</m:t>
                    </m:r>
                    <m:r>
                      <a:rPr lang="en-US" i="1"/>
                      <m:t>ℕ</m:t>
                    </m:r>
                    <m:r>
                      <a:rPr lang="en-US" i="1"/>
                      <m:t>⟶</m:t>
                    </m:r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 is called a sequence in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 and denoted by </a:t>
                </a:r>
                <a14:m>
                  <m:oMath xmlns:m="http://schemas.openxmlformats.org/officeDocument/2006/math">
                    <m:r>
                      <a:rPr lang="en-US" i="1"/>
                      <m:t>{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𝑓</m:t>
                        </m:r>
                      </m:e>
                      <m:sub>
                        <m:r>
                          <a:rPr lang="en-US" i="1"/>
                          <m:t>𝑛</m:t>
                        </m:r>
                      </m:sub>
                    </m:sSub>
                    <m:r>
                      <a:rPr lang="en-US" i="1"/>
                      <m:t>}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𝑓</m:t>
                        </m:r>
                      </m:e>
                      <m:sub>
                        <m:r>
                          <a:rPr lang="en-US" i="1"/>
                          <m:t>𝑛</m:t>
                        </m:r>
                      </m:sub>
                    </m:sSub>
                    <m:r>
                      <a:rPr lang="en-US" i="1"/>
                      <m:t>=</m:t>
                    </m:r>
                    <m:r>
                      <a:rPr lang="en-US" i="1"/>
                      <m:t>𝑓</m:t>
                    </m:r>
                    <m:r>
                      <a:rPr lang="en-US" i="1"/>
                      <m:t>(</m:t>
                    </m:r>
                    <m:r>
                      <a:rPr lang="en-US" i="1"/>
                      <m:t>𝑛</m:t>
                    </m:r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(vii) (Canonical Function)</a:t>
                </a: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 be a non empty set, </a:t>
                </a:r>
                <a14:m>
                  <m:oMath xmlns:m="http://schemas.openxmlformats.org/officeDocument/2006/math">
                    <m:r>
                      <a:rPr lang="en-US" i="1"/>
                      <m:t>𝑅</m:t>
                    </m:r>
                  </m:oMath>
                </a14:m>
                <a:r>
                  <a:rPr lang="en-US" dirty="0"/>
                  <a:t> an equivalence relation on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𝐴</m:t>
                        </m:r>
                      </m:num>
                      <m:den>
                        <m:r>
                          <a:rPr lang="en-US" i="1"/>
                          <m:t>𝑅</m:t>
                        </m:r>
                      </m:den>
                    </m:f>
                  </m:oMath>
                </a14:m>
                <a:r>
                  <a:rPr lang="en-US" dirty="0"/>
                  <a:t> be the set of all equivalence class. The function </a:t>
                </a:r>
                <a14:m>
                  <m:oMath xmlns:m="http://schemas.openxmlformats.org/officeDocument/2006/math">
                    <m:r>
                      <a:rPr lang="en-US" i="1"/>
                      <m:t>𝜋</m:t>
                    </m:r>
                    <m:r>
                      <a:rPr lang="en-US" i="1"/>
                      <m:t>:</m:t>
                    </m:r>
                    <m:r>
                      <a:rPr lang="en-US" i="1"/>
                      <m:t>𝐴</m:t>
                    </m:r>
                    <m:r>
                      <a:rPr lang="en-US" i="1"/>
                      <m:t>⟶</m:t>
                    </m:r>
                    <m:f>
                      <m:fPr>
                        <m:type m:val="lin"/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𝐴</m:t>
                        </m:r>
                      </m:num>
                      <m:den>
                        <m:r>
                          <a:rPr lang="en-US" i="1"/>
                          <m:t>𝑅</m:t>
                        </m:r>
                      </m:den>
                    </m:f>
                  </m:oMath>
                </a14:m>
                <a:r>
                  <a:rPr lang="en-US" dirty="0"/>
                  <a:t> defined by </a:t>
                </a:r>
                <a14:m>
                  <m:oMath xmlns:m="http://schemas.openxmlformats.org/officeDocument/2006/math">
                    <m:r>
                      <a:rPr lang="en-US" i="1"/>
                      <m:t>𝜋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=[</m:t>
                    </m:r>
                    <m:r>
                      <a:rPr lang="en-US" i="1"/>
                      <m:t>𝑥</m:t>
                    </m:r>
                    <m:r>
                      <a:rPr lang="en-US" i="1"/>
                      <m:t>]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canonical function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33400"/>
                <a:ext cx="8534400" cy="5849615"/>
              </a:xfrm>
              <a:prstGeom prst="rect">
                <a:avLst/>
              </a:prstGeom>
              <a:blipFill rotWithShape="1">
                <a:blip r:embed="rId2"/>
                <a:stretch>
                  <a:fillRect l="-643" t="-521" r="-1000" b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24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9600" y="1066800"/>
                <a:ext cx="7620000" cy="3804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(viii) (Projection Function)</a:t>
                </a: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two sets. 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𝑃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: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×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  <m:r>
                      <a:rPr lang="en-US" i="1"/>
                      <m:t>⟶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𝑃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,</m:t>
                        </m:r>
                        <m:r>
                          <a:rPr lang="en-US" i="1"/>
                          <m:t>𝑦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 i="1"/>
                      <m:t>𝑥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,</m:t>
                            </m:r>
                            <m:r>
                              <a:rPr lang="en-US" i="1"/>
                              <m:t>𝑦</m:t>
                            </m:r>
                          </m:e>
                        </m:d>
                        <m:r>
                          <a:rPr lang="en-US" i="1"/>
                          <m:t>∈</m:t>
                        </m:r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×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first projection.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𝑃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  <m:r>
                      <a:rPr lang="en-US" i="1"/>
                      <m:t>: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×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  <m:r>
                      <a:rPr lang="en-US" i="1"/>
                      <m:t>⟶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𝑃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,</m:t>
                        </m:r>
                        <m:r>
                          <a:rPr lang="en-US" i="1"/>
                          <m:t>𝑦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 i="1"/>
                      <m:t>𝑦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,</m:t>
                            </m:r>
                            <m:r>
                              <a:rPr lang="en-US" i="1"/>
                              <m:t>𝑦</m:t>
                            </m:r>
                          </m:e>
                        </m:d>
                        <m:r>
                          <a:rPr lang="en-US" i="1"/>
                          <m:t>∈</m:t>
                        </m:r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×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second projection.</a:t>
                </a:r>
                <a:endParaRPr lang="en-US" dirty="0"/>
              </a:p>
              <a:p>
                <a:r>
                  <a:rPr lang="en-US" b="1" dirty="0"/>
                  <a:t>(ix) (Cross Product of Functions)</a:t>
                </a: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𝑓</m:t>
                        </m:r>
                        <m:r>
                          <a:rPr lang="en-US" i="1"/>
                          <m:t>: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𝐴</m:t>
                            </m:r>
                          </m:e>
                          <m:sub>
                            <m:r>
                              <a:rPr lang="en-US" i="1"/>
                              <m:t>1</m:t>
                            </m:r>
                          </m:sub>
                        </m:sSub>
                        <m:r>
                          <a:rPr lang="en-US" i="1"/>
                          <m:t>⟶</m:t>
                        </m:r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𝑔</m:t>
                        </m:r>
                        <m:r>
                          <a:rPr lang="en-US" i="1"/>
                          <m:t>: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𝐵</m:t>
                            </m:r>
                          </m:e>
                          <m:sub>
                            <m:r>
                              <a:rPr lang="en-US" i="1"/>
                              <m:t>1</m:t>
                            </m:r>
                          </m:sub>
                        </m:sSub>
                        <m:r>
                          <a:rPr lang="en-US" i="1"/>
                          <m:t>⟶</m:t>
                        </m:r>
                        <m:r>
                          <a:rPr lang="en-US" i="1"/>
                          <m:t>𝐵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 be two functions. The cross product of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r>
                      <a:rPr lang="en-US" i="1"/>
                      <m:t>×</m:t>
                    </m:r>
                    <m:r>
                      <a:rPr lang="en-US" i="1"/>
                      <m:t>𝑔</m:t>
                    </m:r>
                    <m:r>
                      <a:rPr lang="en-US" i="1"/>
                      <m:t>: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×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𝐵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⟶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  <m:r>
                      <a:rPr lang="en-US" i="1"/>
                      <m:t>×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𝐵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the function defined as follows: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𝑓</m:t>
                        </m:r>
                        <m:r>
                          <a:rPr lang="en-US" i="1"/>
                          <m:t>×</m:t>
                        </m:r>
                        <m:r>
                          <a:rPr lang="en-US" i="1"/>
                          <m:t>𝑔</m:t>
                        </m:r>
                      </m:e>
                    </m:d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,</m:t>
                        </m:r>
                        <m:r>
                          <a:rPr lang="en-US" i="1"/>
                          <m:t>𝑦</m:t>
                        </m:r>
                      </m:e>
                    </m:d>
                    <m:r>
                      <a:rPr lang="en-US" i="1"/>
                      <m:t>=(</m:t>
                    </m:r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,</m:t>
                    </m:r>
                    <m:r>
                      <a:rPr lang="en-US" i="1"/>
                      <m:t>𝑔</m:t>
                    </m:r>
                    <m:r>
                      <a:rPr lang="en-US" i="1"/>
                      <m:t>(</m:t>
                    </m:r>
                    <m:r>
                      <a:rPr lang="en-US" i="1"/>
                      <m:t>𝑦</m:t>
                    </m:r>
                    <m:r>
                      <a:rPr lang="en-US" i="1"/>
                      <m:t>))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,</m:t>
                            </m:r>
                            <m:r>
                              <a:rPr lang="en-US" i="1"/>
                              <m:t>𝑦</m:t>
                            </m:r>
                          </m:e>
                        </m:d>
                        <m:r>
                          <a:rPr lang="en-US" i="1"/>
                          <m:t>∈</m:t>
                        </m:r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×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𝐵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Examples 1.2.2.</a:t>
                </a:r>
                <a:endParaRPr lang="en-US" dirty="0"/>
              </a:p>
              <a:p>
                <a:r>
                  <a:rPr lang="en-US" b="1" dirty="0"/>
                  <a:t>(i)(Constant Function).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r>
                      <a:rPr lang="en-US" i="1"/>
                      <m:t>:</m:t>
                    </m:r>
                    <m:r>
                      <a:rPr lang="en-US" i="1"/>
                      <m:t>ℝ</m:t>
                    </m:r>
                    <m:r>
                      <a:rPr lang="en-US" i="1"/>
                      <m:t>⟶</m:t>
                    </m:r>
                    <m:r>
                      <a:rPr lang="en-US" i="1"/>
                      <m:t>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=2, ∀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ℝ</m:t>
                    </m:r>
                  </m:oMath>
                </a14:m>
                <a:r>
                  <a:rPr lang="en-US" dirty="0"/>
                  <a:t>.  </a:t>
                </a:r>
                <a14:m>
                  <m:oMath xmlns:m="http://schemas.openxmlformats.org/officeDocument/2006/math">
                    <m:r>
                      <a:rPr lang="en-US" i="1"/>
                      <m:t>𝐷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𝑓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 i="1"/>
                      <m:t>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/>
                      <m:t>𝑅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𝑓</m:t>
                        </m:r>
                      </m:e>
                    </m:d>
                    <m:r>
                      <a:rPr lang="en-US" i="1"/>
                      <m:t>={1}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/>
                      <m:t>𝐶𝑜𝑑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𝑓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 i="1"/>
                      <m:t>ℝ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66800"/>
                <a:ext cx="7620000" cy="3804888"/>
              </a:xfrm>
              <a:prstGeom prst="rect">
                <a:avLst/>
              </a:prstGeom>
              <a:blipFill rotWithShape="1">
                <a:blip r:embed="rId2"/>
                <a:stretch>
                  <a:fillRect l="-640" t="-801" r="-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36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.Emad\Desktop\Untitled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887220"/>
            <a:ext cx="4572000" cy="308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5221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Description: C:\Users\D.Emad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22098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4" descr="Description: C:\Users\D.Emad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24765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47700" y="990600"/>
                <a:ext cx="7315200" cy="1751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b="1" dirty="0">
                    <a:effectLst/>
                    <a:latin typeface="Times New Roman"/>
                    <a:ea typeface="Times New Roman"/>
                    <a:cs typeface="Arial"/>
                  </a:rPr>
                  <a:t>(ii) (Restriction Function).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⟶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+1, ∀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 </a:t>
                </a:r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𝑅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𝐶𝑜𝑑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 Let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=[−1,0]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 </a:t>
                </a:r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𝑔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</m:t>
                        </m:r>
                      </m:sub>
                    </m:sSub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: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⟶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𝑔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+1, ∀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en-US">
                        <a:effectLst/>
                        <a:latin typeface="Cambria Math"/>
                        <a:ea typeface="Times New Roman"/>
                        <a:cs typeface="Times New Roman"/>
                      </a:rPr>
                      <m:t>. 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𝑅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=[−1,1]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𝐶𝑜𝑑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</a:t>
                </a:r>
                <a:endParaRPr lang="en-US" sz="1400" dirty="0"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990600"/>
                <a:ext cx="7315200" cy="1751249"/>
              </a:xfrm>
              <a:prstGeom prst="rect">
                <a:avLst/>
              </a:prstGeom>
              <a:blipFill rotWithShape="1">
                <a:blip r:embed="rId5"/>
                <a:stretch>
                  <a:fillRect l="-667" t="-697" b="-1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040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7200" y="533400"/>
                <a:ext cx="7848600" cy="28600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b="1" dirty="0">
                    <a:effectLst/>
                    <a:latin typeface="Times New Roman"/>
                    <a:ea typeface="Times New Roman"/>
                    <a:cs typeface="Arial"/>
                  </a:rPr>
                  <a:t>(iii) (Extension Function).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:[−1,0]⟶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+1, ∀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∈[−1,0]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</a:t>
                </a:r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=[−1,0]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𝑅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=[−1,1]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𝐶𝑜𝑑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 </a:t>
                </a:r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 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𝑔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: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⟶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𝑔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+1, ∀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en-US">
                        <a:effectLst/>
                        <a:latin typeface="Cambria Math"/>
                        <a:ea typeface="Times New Roman"/>
                        <a:cs typeface="Times New Roman"/>
                      </a:rPr>
                      <m:t>. </m:t>
                    </m:r>
                  </m:oMath>
                </a14:m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𝑅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𝐶𝑜𝑑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 </a:t>
                </a:r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b="1" dirty="0">
                    <a:effectLst/>
                    <a:latin typeface="Times New Roman"/>
                    <a:ea typeface="Times New Roman"/>
                    <a:cs typeface="Arial"/>
                  </a:rPr>
                  <a:t>(iv) (Absolute Value Function )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⟶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:r>
                  <a:rPr lang="en-US" b="1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=|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|=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≥0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&lt;0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</a:t>
                </a:r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𝑅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[0,∞)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𝐶𝑜𝑑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 </a:t>
                </a:r>
                <a:endParaRPr lang="en-US" sz="1400" dirty="0"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3400"/>
                <a:ext cx="7848600" cy="2860078"/>
              </a:xfrm>
              <a:prstGeom prst="rect">
                <a:avLst/>
              </a:prstGeom>
              <a:blipFill rotWithShape="1">
                <a:blip r:embed="rId2"/>
                <a:stretch>
                  <a:fillRect l="-621" t="-426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:\Users\D.Emad\Desktop\Untitled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733800"/>
            <a:ext cx="4343400" cy="232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3891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5800" y="838200"/>
                <a:ext cx="7543800" cy="72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b="1" dirty="0">
                    <a:effectLst/>
                    <a:latin typeface="Times New Roman"/>
                    <a:ea typeface="Times New Roman"/>
                    <a:cs typeface="Arial"/>
                  </a:rPr>
                  <a:t>(v) (Permutation Function).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⟶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∀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 The function is </a:t>
                </a:r>
                <a:r>
                  <a:rPr lang="en-US" dirty="0" err="1">
                    <a:effectLst/>
                    <a:latin typeface="Times New Roman"/>
                    <a:ea typeface="Times New Roman"/>
                    <a:cs typeface="Arial"/>
                  </a:rPr>
                  <a:t>bijective</a:t>
                </a: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so it is permutation function.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𝑅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𝐶𝑜𝑑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 </a:t>
                </a:r>
                <a:endParaRPr lang="en-US" sz="1400" dirty="0"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838200"/>
                <a:ext cx="7543800" cy="729430"/>
              </a:xfrm>
              <a:prstGeom prst="rect">
                <a:avLst/>
              </a:prstGeom>
              <a:blipFill rotWithShape="1">
                <a:blip r:embed="rId2"/>
                <a:stretch>
                  <a:fillRect l="-728" t="-1681" b="-9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4005" y="2667000"/>
            <a:ext cx="3475990" cy="288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2272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0890" y="609600"/>
                <a:ext cx="8001000" cy="5445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b="1" dirty="0">
                    <a:effectLst/>
                    <a:latin typeface="Times New Roman"/>
                    <a:ea typeface="Times New Roman"/>
                    <a:cs typeface="Arial"/>
                  </a:rPr>
                  <a:t>(vi) (Sequence).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⟶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ℚ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∀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={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den>
                    </m:f>
                    <m:r>
                      <a:rPr lang="en-US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Sup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}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</a:t>
                </a:r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b="1" dirty="0">
                    <a:effectLst/>
                    <a:latin typeface="Times New Roman"/>
                    <a:ea typeface="Times New Roman"/>
                    <a:cs typeface="Arial"/>
                  </a:rPr>
                  <a:t>(vii) (Canonical Function). </a:t>
                </a: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𝑅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be an equivalence relation defined on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ℤ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as follows:</a:t>
                </a:r>
                <a:endParaRPr lang="en-US" sz="1400" dirty="0">
                  <a:ea typeface="Calibri"/>
                  <a:cs typeface="Arial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𝑥𝑅𝑦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en-US" dirty="0" err="1">
                    <a:effectLst/>
                    <a:latin typeface="Times New Roman"/>
                    <a:ea typeface="Times New Roman"/>
                    <a:cs typeface="Arial"/>
                  </a:rPr>
                  <a:t>iff</a:t>
                </a: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is even integer, that is,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𝑅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={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𝑦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ℤ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×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ℤ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: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effectLst/>
                        <a:latin typeface="Cambria Math"/>
                        <a:ea typeface="Times New Roman"/>
                        <a:cs typeface="Times New Roman"/>
                      </a:rPr>
                      <m:t>even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}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 </a:t>
                </a:r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∈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ℤ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: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−0 </m:t>
                        </m:r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even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…,−4,−2,0,2,4,…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−2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=…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 </a:t>
                </a:r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∈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ℤ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: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−1 </m:t>
                        </m:r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even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…,−5,−3,−1,1,3,5,…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=[3]=…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</a:t>
                </a:r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ℤ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𝑅</m:t>
                        </m:r>
                      </m:den>
                    </m:f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={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,[1]}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</a:t>
                </a:r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𝜋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𝜋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𝜋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−2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=….</m:t>
                      </m:r>
                    </m:oMath>
                  </m:oMathPara>
                </a14:m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𝜋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=[1]=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𝜋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𝜋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−3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=….</m:t>
                      </m:r>
                    </m:oMath>
                  </m:oMathPara>
                </a14:m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b="1" dirty="0">
                    <a:effectLst/>
                    <a:latin typeface="Times New Roman"/>
                    <a:ea typeface="Times New Roman"/>
                    <a:cs typeface="Arial"/>
                  </a:rPr>
                  <a:t>(viii) (Projection Function)</a:t>
                </a:r>
                <a:endParaRPr lang="en-US" sz="1400" dirty="0">
                  <a:ea typeface="Calibri"/>
                  <a:cs typeface="Arial"/>
                </a:endParaRPr>
              </a:p>
              <a:p>
                <a:r>
                  <a:rPr lang="en-US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: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ℤ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×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ℚ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⟶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ℤ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𝑦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𝑦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ℤ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×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ℚ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2,</m:t>
                        </m:r>
                        <m:f>
                          <m:fPr>
                            <m:ctrlP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=2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.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ℤ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ℤ</m:t>
                    </m:r>
                  </m:oMath>
                </a14:m>
                <a:endParaRPr lang="en-US" dirty="0">
                  <a:effectLst/>
                  <a:latin typeface="Times New Roman"/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effectLst/>
                    <a:latin typeface="Times New Roman"/>
                    <a:ea typeface="Times New Roman"/>
                  </a:rPr>
                  <a:t>.</a:t>
                </a: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={3}×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ℚ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endParaRPr lang="en-US" sz="1400" dirty="0"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90" y="609600"/>
                <a:ext cx="8001000" cy="5445017"/>
              </a:xfrm>
              <a:prstGeom prst="rect">
                <a:avLst/>
              </a:prstGeom>
              <a:blipFill rotWithShape="1">
                <a:blip r:embed="rId2"/>
                <a:stretch>
                  <a:fillRect l="-2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3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600" y="914400"/>
                <a:ext cx="7696200" cy="4623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/>
                  <a:t>Some Types of Functions</a:t>
                </a:r>
                <a:endParaRPr lang="en-US" dirty="0"/>
              </a:p>
              <a:p>
                <a:r>
                  <a:rPr lang="en-US" b="1" dirty="0"/>
                  <a:t>1.Inverse Function and Its Properties </a:t>
                </a:r>
                <a:endParaRPr lang="en-US" dirty="0"/>
              </a:p>
              <a:p>
                <a:r>
                  <a:rPr lang="en-US" dirty="0"/>
                  <a:t>We start this section by restate some basic and useful concepts.</a:t>
                </a:r>
              </a:p>
              <a:p>
                <a:r>
                  <a:rPr lang="en-US" b="1" dirty="0"/>
                  <a:t>Definition 1.1.1. (Inverse of a Relation)</a:t>
                </a:r>
                <a:endParaRPr lang="en-US" dirty="0"/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/>
                      <m:t>𝑅</m:t>
                    </m:r>
                    <m:r>
                      <a:rPr lang="en-US" i="1"/>
                      <m:t>⊆</m:t>
                    </m:r>
                    <m:r>
                      <a:rPr lang="en-US" i="1"/>
                      <m:t>𝐴</m:t>
                    </m:r>
                    <m:r>
                      <a:rPr lang="en-US" i="1"/>
                      <m:t>×</m:t>
                    </m:r>
                    <m:r>
                      <a:rPr lang="en-US" i="1"/>
                      <m:t>𝐵</m:t>
                    </m:r>
                  </m:oMath>
                </a14:m>
                <a:r>
                  <a:rPr lang="en-US" dirty="0"/>
                  <a:t> is a relation between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/>
                      <m:t>𝐵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then the inverse relation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𝑅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⊆</m:t>
                    </m:r>
                    <m:r>
                      <a:rPr lang="en-US" i="1"/>
                      <m:t>𝐵</m:t>
                    </m:r>
                    <m:r>
                      <a:rPr lang="en-US" i="1"/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A </a:t>
                </a:r>
                <a:r>
                  <a:rPr lang="en-US" dirty="0"/>
                  <a:t>is defined as the relation between </a:t>
                </a:r>
                <a14:m>
                  <m:oMath xmlns:m="http://schemas.openxmlformats.org/officeDocument/2006/math">
                    <m:r>
                      <a:rPr lang="en-US" i="1"/>
                      <m:t>𝐵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is given by</a:t>
                </a:r>
              </a:p>
              <a:p>
                <a14:m>
                  <m:oMath xmlns:m="http://schemas.openxmlformats.org/officeDocument/2006/math">
                    <m:r>
                      <a:rPr lang="en-US" i="1"/>
                      <m:t>𝑏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𝑅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𝑎</m:t>
                    </m:r>
                  </m:oMath>
                </a14:m>
                <a:r>
                  <a:rPr lang="en-US" i="1" dirty="0"/>
                  <a:t>      </a:t>
                </a:r>
                <a:r>
                  <a:rPr lang="en-US" dirty="0"/>
                  <a:t>if and only if       </a:t>
                </a:r>
                <a14:m>
                  <m:oMath xmlns:m="http://schemas.openxmlformats.org/officeDocument/2006/math">
                    <m:r>
                      <a:rPr lang="en-US" i="1"/>
                      <m:t>𝑎𝑅𝑏</m:t>
                    </m:r>
                  </m:oMath>
                </a14:m>
                <a:r>
                  <a:rPr lang="en-US" i="1" dirty="0"/>
                  <a:t>.</a:t>
                </a:r>
                <a:endParaRPr lang="en-US" dirty="0"/>
              </a:p>
              <a:p>
                <a:r>
                  <a:rPr lang="en-US" dirty="0"/>
                  <a:t>That is</a:t>
                </a:r>
                <a14:m>
                  <m:oMath xmlns:m="http://schemas.openxmlformats.org/officeDocument/2006/math">
                    <m:r>
                      <a:rPr lang="en-US" i="1"/>
                      <m:t>,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𝑅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={(</m:t>
                    </m:r>
                    <m:r>
                      <a:rPr lang="en-US" i="1"/>
                      <m:t>𝑏</m:t>
                    </m:r>
                    <m:r>
                      <a:rPr lang="en-US" i="1"/>
                      <m:t>, </m:t>
                    </m:r>
                    <m:r>
                      <a:rPr lang="en-US" i="1"/>
                      <m:t>𝑎</m:t>
                    </m:r>
                    <m:r>
                      <a:rPr lang="en-US" i="1"/>
                      <m:t>) ∈ </m:t>
                    </m:r>
                    <m:r>
                      <a:rPr lang="en-US" i="1"/>
                      <m:t>𝐵</m:t>
                    </m:r>
                    <m:r>
                      <a:rPr lang="en-US" i="1"/>
                      <m:t> ×</m:t>
                    </m:r>
                    <m:r>
                      <a:rPr lang="en-US" i="1"/>
                      <m:t>𝐴</m:t>
                    </m:r>
                    <m:r>
                      <a:rPr lang="en-US" i="1"/>
                      <m:t> : (</m:t>
                    </m:r>
                    <m:r>
                      <a:rPr lang="en-US" i="1"/>
                      <m:t>𝑎</m:t>
                    </m:r>
                    <m:r>
                      <a:rPr lang="en-US" i="1"/>
                      <m:t>, </m:t>
                    </m:r>
                    <m:r>
                      <a:rPr lang="en-US" i="1"/>
                      <m:t>𝑏</m:t>
                    </m:r>
                    <m:r>
                      <a:rPr lang="en-US" i="1"/>
                      <m:t>) ∈ </m:t>
                    </m:r>
                    <m:r>
                      <a:rPr lang="en-US" i="1"/>
                      <m:t>𝑅</m:t>
                    </m:r>
                    <m:r>
                      <a:rPr lang="en-US" i="1"/>
                      <m:t>}.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Definition 1.1.2. (Function) </a:t>
                </a:r>
                <a:endParaRPr lang="en-US" dirty="0"/>
              </a:p>
              <a:p>
                <a:r>
                  <a:rPr lang="en-US" b="1" dirty="0"/>
                  <a:t> (i)</a:t>
                </a:r>
                <a:r>
                  <a:rPr lang="en-US" dirty="0"/>
                  <a:t> A relation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/>
                      <m:t>𝐵</m:t>
                    </m:r>
                  </m:oMath>
                </a14:m>
                <a:r>
                  <a:rPr lang="en-US" dirty="0"/>
                  <a:t> is said to be function </a:t>
                </a:r>
                <a:r>
                  <a:rPr lang="en-US" dirty="0" err="1"/>
                  <a:t>iff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/>
                      <m:t>∀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∃!</m:t>
                    </m:r>
                    <m:r>
                      <a:rPr lang="en-US" i="1"/>
                      <m:t>𝑦</m:t>
                    </m:r>
                    <m:r>
                      <a:rPr lang="en-US" i="1"/>
                      <m:t>∈</m:t>
                    </m:r>
                    <m:r>
                      <a:rPr lang="en-US" i="1"/>
                      <m:t>𝐵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/>
                      <m:t>(</m:t>
                    </m:r>
                    <m:r>
                      <a:rPr lang="en-US" i="1"/>
                      <m:t>𝑥</m:t>
                    </m:r>
                    <m:r>
                      <a:rPr lang="en-US" i="1"/>
                      <m:t>,</m:t>
                    </m:r>
                    <m:r>
                      <a:rPr lang="en-US" i="1"/>
                      <m:t>𝑦</m:t>
                    </m:r>
                    <m:r>
                      <a:rPr lang="en-US" i="1"/>
                      <m:t>)∈</m:t>
                    </m:r>
                    <m:r>
                      <a:rPr lang="en-US" i="1"/>
                      <m:t>𝑓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(ii)</a:t>
                </a:r>
                <a:r>
                  <a:rPr lang="en-US" dirty="0"/>
                  <a:t> A relation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/>
                      <m:t>𝐵</m:t>
                    </m:r>
                  </m:oMath>
                </a14:m>
                <a:r>
                  <a:rPr lang="en-US" dirty="0"/>
                  <a:t> is said to be function </a:t>
                </a:r>
                <a:r>
                  <a:rPr lang="en-US" dirty="0" err="1"/>
                  <a:t>iff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/>
                      <m:t>∀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∀</m:t>
                    </m:r>
                    <m:r>
                      <a:rPr lang="en-US" i="1"/>
                      <m:t>𝑦</m:t>
                    </m:r>
                    <m:r>
                      <a:rPr lang="en-US" i="1"/>
                      <m:t>,</m:t>
                    </m:r>
                    <m:r>
                      <a:rPr lang="en-US" i="1"/>
                      <m:t>𝑧</m:t>
                    </m:r>
                    <m:r>
                      <a:rPr lang="en-US" i="1"/>
                      <m:t>∈</m:t>
                    </m:r>
                    <m:r>
                      <a:rPr lang="en-US" i="1"/>
                      <m:t>𝐵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,</m:t>
                        </m:r>
                        <m:r>
                          <a:rPr lang="en-US" i="1"/>
                          <m:t>𝑦</m:t>
                        </m:r>
                      </m:e>
                    </m:d>
                    <m:r>
                      <a:rPr lang="en-US" i="1"/>
                      <m:t>∈</m:t>
                    </m:r>
                    <m:r>
                      <a:rPr lang="en-US" i="1"/>
                      <m:t>𝑓</m:t>
                    </m:r>
                    <m:r>
                      <a:rPr lang="en-US" i="1"/>
                      <m:t> ⋀ (</m:t>
                    </m:r>
                    <m:r>
                      <a:rPr lang="en-US" i="1"/>
                      <m:t>𝑥</m:t>
                    </m:r>
                    <m:r>
                      <a:rPr lang="en-US" i="1"/>
                      <m:t>,</m:t>
                    </m:r>
                    <m:r>
                      <a:rPr lang="en-US" i="1"/>
                      <m:t>𝑧</m:t>
                    </m:r>
                    <m:r>
                      <a:rPr lang="en-US" i="1"/>
                      <m:t>)∈</m:t>
                    </m:r>
                    <m:r>
                      <a:rPr lang="en-US" i="1"/>
                      <m:t>𝑓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en-US" i="1"/>
                      <m:t>=</m:t>
                    </m:r>
                    <m:r>
                      <a:rPr lang="en-US" i="1"/>
                      <m:t>𝑧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(iii)</a:t>
                </a:r>
                <a:r>
                  <a:rPr lang="en-US" dirty="0"/>
                  <a:t> A relation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/>
                      <m:t>𝐵</m:t>
                    </m:r>
                  </m:oMath>
                </a14:m>
                <a:r>
                  <a:rPr lang="en-US" dirty="0"/>
                  <a:t> is said to be function </a:t>
                </a:r>
                <a:r>
                  <a:rPr lang="en-US" dirty="0" err="1"/>
                  <a:t>iff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/>
                      <m:t>(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,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𝑦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/>
                      <m:t>(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  <m:r>
                      <a:rPr lang="en-US" i="1"/>
                      <m:t>,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𝑦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∈</m:t>
                    </m:r>
                    <m:r>
                      <a:rPr lang="en-US" i="1"/>
                      <m:t>𝑓</m:t>
                    </m:r>
                  </m:oMath>
                </a14:m>
                <a:r>
                  <a:rPr lang="en-US" dirty="0"/>
                  <a:t> such that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=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𝑦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=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𝑦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property called </a:t>
                </a:r>
                <a:r>
                  <a:rPr lang="en-US" b="1" dirty="0"/>
                  <a:t>the</a:t>
                </a:r>
                <a:r>
                  <a:rPr lang="en-US" dirty="0"/>
                  <a:t> </a:t>
                </a:r>
                <a:r>
                  <a:rPr lang="en-US" b="1" dirty="0"/>
                  <a:t>well-defined relation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14400"/>
                <a:ext cx="7696200" cy="4623189"/>
              </a:xfrm>
              <a:prstGeom prst="rect">
                <a:avLst/>
              </a:prstGeom>
              <a:blipFill rotWithShape="1">
                <a:blip r:embed="rId3"/>
                <a:stretch>
                  <a:fillRect l="-633" t="-660" b="-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3262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8600" y="838200"/>
                <a:ext cx="8610600" cy="2017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en-US" b="1" dirty="0">
                    <a:effectLst/>
                    <a:latin typeface="Times New Roman"/>
                    <a:ea typeface="Times New Roman"/>
                    <a:cs typeface="Arial"/>
                  </a:rPr>
                  <a:t>(ix) (Cross Product of Functions)</a:t>
                </a:r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⟶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ℚ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den>
                    </m:f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∀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𝑛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 and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⟶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∀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 </a:t>
                </a:r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×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𝑔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: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×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⟶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ℚ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×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×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𝑦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=(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𝑔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))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endParaRPr lang="en-US" sz="1400" dirty="0"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=(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den>
                    </m:f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,−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𝑦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×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ℕ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</a:t>
                </a:r>
                <a:endParaRPr lang="en-US" sz="1400" dirty="0"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838200"/>
                <a:ext cx="8610600" cy="2017091"/>
              </a:xfrm>
              <a:prstGeom prst="rect">
                <a:avLst/>
              </a:prstGeom>
              <a:blipFill rotWithShape="1">
                <a:blip r:embed="rId2"/>
                <a:stretch>
                  <a:fillRect l="-212" t="-606" b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443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859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23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04248" y="533400"/>
                <a:ext cx="7543800" cy="5902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Notation 1.1.3.</a:t>
                </a:r>
                <a:r>
                  <a:rPr lang="en-US" dirty="0"/>
                  <a:t> We write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r>
                      <a:rPr lang="en-US" i="1"/>
                      <m:t> (</m:t>
                    </m:r>
                    <m:r>
                      <a:rPr lang="en-US" i="1"/>
                      <m:t>𝑎</m:t>
                    </m:r>
                    <m:r>
                      <a:rPr lang="en-US" i="1"/>
                      <m:t>)=</m:t>
                    </m:r>
                    <m:r>
                      <a:rPr lang="en-US" i="1"/>
                      <m:t>𝑏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i="1"/>
                      <m:t>(</m:t>
                    </m:r>
                    <m:r>
                      <a:rPr lang="en-US" i="1"/>
                      <m:t>𝑎</m:t>
                    </m:r>
                    <m:r>
                      <a:rPr lang="en-US" i="1"/>
                      <m:t>, </m:t>
                    </m:r>
                    <m:r>
                      <a:rPr lang="en-US" i="1"/>
                      <m:t>𝑏</m:t>
                    </m:r>
                    <m:r>
                      <a:rPr lang="en-US" i="1"/>
                      <m:t>)∈</m:t>
                    </m:r>
                    <m:r>
                      <a:rPr lang="en-US" i="1"/>
                      <m:t>𝑓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</m:oMath>
                </a14:m>
                <a:r>
                  <a:rPr lang="en-US" dirty="0"/>
                  <a:t> is a function. We say that </a:t>
                </a:r>
                <a14:m>
                  <m:oMath xmlns:m="http://schemas.openxmlformats.org/officeDocument/2006/math">
                    <m:r>
                      <a:rPr lang="en-US" i="1"/>
                      <m:t>𝑏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image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</m:oMath>
                </a14:m>
                <a:r>
                  <a:rPr lang="en-US" dirty="0"/>
                  <a:t> under</a:t>
                </a:r>
                <a14:m>
                  <m:oMath xmlns:m="http://schemas.openxmlformats.org/officeDocument/2006/math">
                    <m:r>
                      <a:rPr lang="en-US" i="1"/>
                      <m:t> </m:t>
                    </m:r>
                    <m:r>
                      <a:rPr lang="en-US" i="1"/>
                      <m:t>𝑓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 err="1"/>
                  <a:t>preimage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/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b="1" dirty="0"/>
                  <a:t>Question</a:t>
                </a:r>
                <a:r>
                  <a:rPr lang="en-US" dirty="0"/>
                  <a:t> </a:t>
                </a:r>
                <a:r>
                  <a:rPr lang="en-US" b="1" dirty="0"/>
                  <a:t>1.1.4. </a:t>
                </a:r>
                <a:r>
                  <a:rPr lang="en-US" dirty="0"/>
                  <a:t>It is clear from Definition 1.1 and 1.2 that if 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r>
                      <a:rPr lang="en-US" i="1"/>
                      <m:t> : </m:t>
                    </m:r>
                    <m:r>
                      <a:rPr lang="en-US" i="1"/>
                      <m:t>𝑋</m:t>
                    </m:r>
                    <m:r>
                      <a:rPr lang="en-US" i="1"/>
                      <m:t> → </m:t>
                    </m:r>
                    <m:r>
                      <a:rPr lang="en-US" i="1"/>
                      <m:t>𝑌</m:t>
                    </m:r>
                  </m:oMath>
                </a14:m>
                <a:r>
                  <a:rPr lang="en-US" dirty="0"/>
                  <a:t> is a function, does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: </m:t>
                    </m:r>
                    <m:r>
                      <a:rPr lang="en-US" i="1"/>
                      <m:t>𝑌</m:t>
                    </m:r>
                    <m:r>
                      <a:rPr lang="en-US" i="1"/>
                      <m:t> → </m:t>
                    </m:r>
                    <m:r>
                      <a:rPr lang="en-US" i="1"/>
                      <m:t>𝑋</m:t>
                    </m:r>
                  </m:oMath>
                </a14:m>
                <a:r>
                  <a:rPr lang="en-US" dirty="0"/>
                  <a:t>  exist? If Yes, does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: </m:t>
                    </m:r>
                    <m:r>
                      <a:rPr lang="en-US" i="1"/>
                      <m:t>𝑌</m:t>
                    </m:r>
                    <m:r>
                      <a:rPr lang="en-US" i="1"/>
                      <m:t> → </m:t>
                    </m:r>
                    <m:r>
                      <a:rPr lang="en-US" i="1"/>
                      <m:t>𝑋</m:t>
                    </m:r>
                  </m:oMath>
                </a14:m>
                <a:r>
                  <a:rPr lang="en-US" dirty="0"/>
                  <a:t> is a function?</a:t>
                </a:r>
              </a:p>
              <a:p>
                <a:r>
                  <a:rPr lang="en-US" b="1" dirty="0"/>
                  <a:t>Example 1.1.5.</a:t>
                </a:r>
                <a:r>
                  <a:rPr lang="en-US" dirty="0"/>
                  <a:t> </a:t>
                </a:r>
              </a:p>
              <a:p>
                <a:r>
                  <a:rPr lang="en-US" b="1" dirty="0"/>
                  <a:t>(i)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  <m:r>
                      <a:rPr lang="en-US" i="1"/>
                      <m:t>={1,2,3}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/>
                      <m:t>𝐵</m:t>
                    </m:r>
                    <m:r>
                      <a:rPr lang="en-US" i="1"/>
                      <m:t>={</m:t>
                    </m:r>
                    <m:r>
                      <a:rPr lang="en-US" i="1"/>
                      <m:t>𝑎</m:t>
                    </m:r>
                    <m:r>
                      <a:rPr lang="en-US" i="1"/>
                      <m:t>,</m:t>
                    </m:r>
                    <m:r>
                      <a:rPr lang="en-US" i="1"/>
                      <m:t>𝑏</m:t>
                    </m:r>
                    <m:r>
                      <a:rPr lang="en-US" i="1"/>
                      <m:t>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𝑓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a function from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/>
                      <m:t>𝐵</m:t>
                    </m:r>
                  </m:oMath>
                </a14:m>
                <a:r>
                  <a:rPr lang="en-US" dirty="0"/>
                  <a:t> defined bellow.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𝑓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={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1,</m:t>
                        </m:r>
                        <m:r>
                          <a:rPr lang="en-US" i="1"/>
                          <m:t>𝑎</m:t>
                        </m:r>
                      </m:e>
                    </m:d>
                    <m:r>
                      <a:rPr lang="en-US" i="1"/>
                      <m:t>,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2,</m:t>
                        </m:r>
                        <m:r>
                          <a:rPr lang="en-US" i="1"/>
                          <m:t>𝑎</m:t>
                        </m:r>
                      </m:e>
                    </m:d>
                    <m:r>
                      <a:rPr lang="en-US" i="1"/>
                      <m:t>,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3,</m:t>
                        </m:r>
                        <m:r>
                          <a:rPr lang="en-US" i="1"/>
                          <m:t>𝑏</m:t>
                        </m:r>
                      </m:e>
                    </m:d>
                    <m:r>
                      <a:rPr lang="en-US" i="1"/>
                      <m:t>}</m:t>
                    </m:r>
                  </m:oMath>
                </a14:m>
                <a:r>
                  <a:rPr lang="en-US" dirty="0"/>
                  <a:t>. Then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𝑓</m:t>
                            </m:r>
                          </m:e>
                          <m:sub>
                            <m:r>
                              <a:rPr lang="en-US" i="1"/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is ------------------------ .</a:t>
                </a:r>
              </a:p>
              <a:p>
                <a:r>
                  <a:rPr lang="en-US" b="1" dirty="0"/>
                  <a:t>(ii)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  <m:r>
                      <a:rPr lang="en-US" i="1"/>
                      <m:t>={1,2,3}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/>
                      <m:t>𝐵</m:t>
                    </m:r>
                    <m:r>
                      <a:rPr lang="en-US" i="1"/>
                      <m:t>={</m:t>
                    </m:r>
                    <m:r>
                      <a:rPr lang="en-US" i="1"/>
                      <m:t>𝑎</m:t>
                    </m:r>
                    <m:r>
                      <a:rPr lang="en-US" i="1"/>
                      <m:t>,</m:t>
                    </m:r>
                    <m:r>
                      <a:rPr lang="en-US" i="1"/>
                      <m:t>𝑏</m:t>
                    </m:r>
                    <m:r>
                      <a:rPr lang="en-US" i="1"/>
                      <m:t>,</m:t>
                    </m:r>
                    <m:r>
                      <a:rPr lang="en-US" i="1"/>
                      <m:t>𝑐</m:t>
                    </m:r>
                    <m:r>
                      <a:rPr lang="en-US" i="1"/>
                      <m:t>,</m:t>
                    </m:r>
                    <m:r>
                      <a:rPr lang="en-US" i="1"/>
                      <m:t>𝑑</m:t>
                    </m:r>
                    <m:r>
                      <a:rPr lang="en-US" i="1"/>
                      <m:t>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𝑓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a function from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/>
                      <m:t>𝐵</m:t>
                    </m:r>
                  </m:oMath>
                </a14:m>
                <a:r>
                  <a:rPr lang="en-US" dirty="0"/>
                  <a:t> defined bellow.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𝑓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  <m:r>
                      <a:rPr lang="en-US" i="1"/>
                      <m:t>={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1,</m:t>
                        </m:r>
                        <m:r>
                          <a:rPr lang="en-US" i="1"/>
                          <m:t>𝑎</m:t>
                        </m:r>
                      </m:e>
                    </m:d>
                    <m:r>
                      <a:rPr lang="en-US" i="1"/>
                      <m:t>,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2,</m:t>
                        </m:r>
                        <m:r>
                          <a:rPr lang="en-US" i="1"/>
                          <m:t>𝑏</m:t>
                        </m:r>
                      </m:e>
                    </m:d>
                    <m:r>
                      <a:rPr lang="en-US" i="1"/>
                      <m:t>,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3,</m:t>
                        </m:r>
                        <m:r>
                          <a:rPr lang="en-US" i="1"/>
                          <m:t>𝑑</m:t>
                        </m:r>
                      </m:e>
                    </m:d>
                    <m:r>
                      <a:rPr lang="en-US" i="1"/>
                      <m:t>}</m:t>
                    </m:r>
                  </m:oMath>
                </a14:m>
                <a:r>
                  <a:rPr lang="en-US" dirty="0"/>
                  <a:t>. Then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𝑓</m:t>
                            </m:r>
                          </m:e>
                          <m:sub>
                            <m:r>
                              <a:rPr lang="en-US" i="1"/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is ------------------------ .</a:t>
                </a:r>
              </a:p>
              <a:p>
                <a:r>
                  <a:rPr lang="en-US" b="1" dirty="0"/>
                  <a:t>(iii)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  <m:r>
                      <a:rPr lang="en-US" i="1"/>
                      <m:t>={1,2,3}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/>
                      <m:t>𝐵</m:t>
                    </m:r>
                    <m:r>
                      <a:rPr lang="en-US" i="1"/>
                      <m:t>={</m:t>
                    </m:r>
                    <m:r>
                      <a:rPr lang="en-US" i="1"/>
                      <m:t>𝑎</m:t>
                    </m:r>
                    <m:r>
                      <a:rPr lang="en-US" i="1"/>
                      <m:t>,</m:t>
                    </m:r>
                    <m:r>
                      <a:rPr lang="en-US" i="1"/>
                      <m:t>𝑏</m:t>
                    </m:r>
                    <m:r>
                      <a:rPr lang="en-US" i="1"/>
                      <m:t>,</m:t>
                    </m:r>
                    <m:r>
                      <a:rPr lang="en-US" i="1"/>
                      <m:t>𝑐</m:t>
                    </m:r>
                    <m:r>
                      <a:rPr lang="en-US" i="1"/>
                      <m:t>,</m:t>
                    </m:r>
                    <m:r>
                      <a:rPr lang="en-US" i="1"/>
                      <m:t>𝑑</m:t>
                    </m:r>
                    <m:r>
                      <a:rPr lang="en-US" i="1"/>
                      <m:t>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𝑓</m:t>
                        </m:r>
                      </m:e>
                      <m:sub>
                        <m:r>
                          <a:rPr lang="en-US" i="1"/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be a function from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/>
                      <m:t>𝐵</m:t>
                    </m:r>
                  </m:oMath>
                </a14:m>
                <a:r>
                  <a:rPr lang="en-US" dirty="0"/>
                  <a:t> defined bellow.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𝑓</m:t>
                        </m:r>
                      </m:e>
                      <m:sub>
                        <m:r>
                          <a:rPr lang="en-US" i="1"/>
                          <m:t>3</m:t>
                        </m:r>
                      </m:sub>
                    </m:sSub>
                    <m:r>
                      <a:rPr lang="en-US" i="1"/>
                      <m:t>={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1,</m:t>
                        </m:r>
                        <m:r>
                          <a:rPr lang="en-US" i="1"/>
                          <m:t>𝑎</m:t>
                        </m:r>
                      </m:e>
                    </m:d>
                    <m:r>
                      <a:rPr lang="en-US" i="1"/>
                      <m:t>,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2,</m:t>
                        </m:r>
                        <m:r>
                          <a:rPr lang="en-US" i="1"/>
                          <m:t>𝑏</m:t>
                        </m:r>
                      </m:e>
                    </m:d>
                    <m:r>
                      <a:rPr lang="en-US" i="1"/>
                      <m:t>,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3,</m:t>
                        </m:r>
                        <m:r>
                          <a:rPr lang="en-US" i="1"/>
                          <m:t>𝑎</m:t>
                        </m:r>
                      </m:e>
                    </m:d>
                    <m:r>
                      <a:rPr lang="en-US" i="1"/>
                      <m:t>}</m:t>
                    </m:r>
                  </m:oMath>
                </a14:m>
                <a:r>
                  <a:rPr lang="en-US" dirty="0"/>
                  <a:t>. Then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𝑓</m:t>
                            </m:r>
                          </m:e>
                          <m:sub>
                            <m:r>
                              <a:rPr lang="en-US" i="1"/>
                              <m:t>3</m:t>
                            </m:r>
                          </m:sub>
                        </m:sSub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is ------------------------ .</a:t>
                </a:r>
              </a:p>
              <a:p>
                <a:r>
                  <a:rPr lang="en-US" b="1" dirty="0"/>
                  <a:t>(iv)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  <m:r>
                      <a:rPr lang="en-US" i="1"/>
                      <m:t>={1,2,3}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/>
                      <m:t>𝐵</m:t>
                    </m:r>
                    <m:r>
                      <a:rPr lang="en-US" i="1"/>
                      <m:t>={</m:t>
                    </m:r>
                    <m:r>
                      <a:rPr lang="en-US" i="1"/>
                      <m:t>𝑎</m:t>
                    </m:r>
                    <m:r>
                      <a:rPr lang="en-US" i="1"/>
                      <m:t>,</m:t>
                    </m:r>
                    <m:r>
                      <a:rPr lang="en-US" i="1"/>
                      <m:t>𝑏</m:t>
                    </m:r>
                    <m:r>
                      <a:rPr lang="en-US" i="1"/>
                      <m:t>,</m:t>
                    </m:r>
                    <m:r>
                      <a:rPr lang="en-US" i="1"/>
                      <m:t>𝑐</m:t>
                    </m:r>
                    <m:r>
                      <a:rPr lang="en-US" i="1"/>
                      <m:t>,}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𝑓</m:t>
                        </m:r>
                      </m:e>
                      <m:sub>
                        <m:r>
                          <a:rPr lang="en-US" i="1"/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be a function from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/>
                      <m:t>𝐵</m:t>
                    </m:r>
                  </m:oMath>
                </a14:m>
                <a:r>
                  <a:rPr lang="en-US" dirty="0"/>
                  <a:t> defined bellow.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𝑓</m:t>
                        </m:r>
                      </m:e>
                      <m:sub>
                        <m:r>
                          <a:rPr lang="en-US" i="1"/>
                          <m:t>4</m:t>
                        </m:r>
                      </m:sub>
                    </m:sSub>
                    <m:r>
                      <a:rPr lang="en-US" i="1"/>
                      <m:t>={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1,</m:t>
                        </m:r>
                        <m:r>
                          <a:rPr lang="en-US" i="1"/>
                          <m:t>𝑎</m:t>
                        </m:r>
                      </m:e>
                    </m:d>
                    <m:r>
                      <a:rPr lang="en-US" i="1"/>
                      <m:t>,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2,</m:t>
                        </m:r>
                        <m:r>
                          <a:rPr lang="en-US" i="1"/>
                          <m:t>𝑏</m:t>
                        </m:r>
                      </m:e>
                    </m:d>
                    <m:r>
                      <a:rPr lang="en-US" i="1"/>
                      <m:t>,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3,</m:t>
                        </m:r>
                        <m:r>
                          <a:rPr lang="en-US" i="1"/>
                          <m:t>𝑐</m:t>
                        </m:r>
                      </m:e>
                    </m:d>
                    <m:r>
                      <a:rPr lang="en-US" i="1"/>
                      <m:t>}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𝑓</m:t>
                            </m:r>
                          </m:e>
                          <m:sub>
                            <m:r>
                              <a:rPr lang="en-US" i="1"/>
                              <m:t>4</m:t>
                            </m:r>
                          </m:sub>
                        </m:sSub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is ------------------------ .</a:t>
                </a:r>
              </a:p>
              <a:p>
                <a:r>
                  <a:rPr lang="en-US" b="1" dirty="0"/>
                  <a:t>(v)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  <m:r>
                      <a:rPr lang="en-US" i="1"/>
                      <m:t>={1,2,3}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/>
                      <m:t>𝐵</m:t>
                    </m:r>
                    <m:r>
                      <a:rPr lang="en-US" i="1"/>
                      <m:t>={</m:t>
                    </m:r>
                    <m:r>
                      <a:rPr lang="en-US" i="1"/>
                      <m:t>𝑎</m:t>
                    </m:r>
                    <m:r>
                      <a:rPr lang="en-US" i="1"/>
                      <m:t>,</m:t>
                    </m:r>
                    <m:r>
                      <a:rPr lang="en-US" i="1"/>
                      <m:t>𝑏</m:t>
                    </m:r>
                    <m:r>
                      <a:rPr lang="en-US" i="1"/>
                      <m:t>,</m:t>
                    </m:r>
                    <m:r>
                      <a:rPr lang="en-US" i="1"/>
                      <m:t>𝑐</m:t>
                    </m:r>
                    <m:r>
                      <a:rPr lang="en-US" i="1"/>
                      <m:t>,}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𝑓</m:t>
                        </m:r>
                      </m:e>
                      <m:sub>
                        <m:r>
                          <a:rPr lang="en-US" i="1"/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 be a relation from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/>
                      <m:t>𝐵</m:t>
                    </m:r>
                  </m:oMath>
                </a14:m>
                <a:r>
                  <a:rPr lang="en-US" dirty="0"/>
                  <a:t> defined bellow.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𝑓</m:t>
                        </m:r>
                      </m:e>
                      <m:sub>
                        <m:r>
                          <a:rPr lang="en-US" i="1"/>
                          <m:t>5</m:t>
                        </m:r>
                      </m:sub>
                    </m:sSub>
                    <m:r>
                      <a:rPr lang="en-US" i="1"/>
                      <m:t>={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1,</m:t>
                        </m:r>
                        <m:r>
                          <a:rPr lang="en-US" i="1"/>
                          <m:t>𝑎</m:t>
                        </m:r>
                      </m:e>
                    </m:d>
                    <m:r>
                      <a:rPr lang="en-US" i="1"/>
                      <m:t>,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1,</m:t>
                        </m:r>
                        <m:r>
                          <a:rPr lang="en-US" i="1"/>
                          <m:t>𝑏</m:t>
                        </m:r>
                      </m:e>
                    </m:d>
                    <m:r>
                      <a:rPr lang="en-US" i="1"/>
                      <m:t>,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3,</m:t>
                        </m:r>
                        <m:r>
                          <a:rPr lang="en-US" i="1"/>
                          <m:t>𝑐</m:t>
                        </m:r>
                      </m:e>
                    </m:d>
                    <m:r>
                      <a:rPr lang="en-US" i="1"/>
                      <m:t>}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𝑓</m:t>
                        </m:r>
                      </m:e>
                      <m:sub>
                        <m:r>
                          <a:rPr lang="en-US" i="1"/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 is --------------------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𝑓</m:t>
                            </m:r>
                          </m:e>
                          <m:sub>
                            <m:r>
                              <a:rPr lang="en-US" i="1"/>
                              <m:t>5</m:t>
                            </m:r>
                          </m:sub>
                        </m:sSub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is ----------------- . </a:t>
                </a:r>
              </a:p>
              <a:p>
                <a:r>
                  <a:rPr lang="en-US" b="1" dirty="0"/>
                  <a:t>Definition 1.1.6. (Inverse Function)</a:t>
                </a:r>
                <a:endParaRPr lang="en-US" dirty="0"/>
              </a:p>
              <a:p>
                <a:r>
                  <a:rPr lang="en-US" dirty="0"/>
                  <a:t>The function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r>
                      <a:rPr lang="en-US" i="1"/>
                      <m:t>:</m:t>
                    </m:r>
                    <m:r>
                      <a:rPr lang="en-US" i="1"/>
                      <m:t>𝑋</m:t>
                    </m:r>
                    <m:r>
                      <a:rPr lang="en-US" i="1"/>
                      <m:t> →</m:t>
                    </m:r>
                    <m:r>
                      <a:rPr lang="en-US" i="1"/>
                      <m:t>𝑌</m:t>
                    </m:r>
                  </m:oMath>
                </a14:m>
                <a:r>
                  <a:rPr lang="en-US" dirty="0"/>
                  <a:t> is said to be has inverse if the inverse relation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: </m:t>
                    </m:r>
                    <m:r>
                      <a:rPr lang="en-US" i="1"/>
                      <m:t>𝑌</m:t>
                    </m:r>
                    <m:r>
                      <a:rPr lang="en-US" i="1"/>
                      <m:t> →</m:t>
                    </m:r>
                    <m:r>
                      <a:rPr lang="en-US" i="1"/>
                      <m:t>𝑋</m:t>
                    </m:r>
                  </m:oMath>
                </a14:m>
                <a:r>
                  <a:rPr lang="en-US" dirty="0"/>
                  <a:t>  is function.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48" y="533400"/>
                <a:ext cx="7543800" cy="5902706"/>
              </a:xfrm>
              <a:prstGeom prst="rect">
                <a:avLst/>
              </a:prstGeom>
              <a:blipFill rotWithShape="1">
                <a:blip r:embed="rId2"/>
                <a:stretch>
                  <a:fillRect l="-728" t="-517" r="-1132" b="-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79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2000" y="838200"/>
                <a:ext cx="7924800" cy="4354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Example 1.1.7.</a:t>
                </a:r>
                <a:r>
                  <a:rPr lang="en-US" dirty="0"/>
                  <a:t> </a:t>
                </a:r>
              </a:p>
              <a:p>
                <a:r>
                  <a:rPr lang="en-US" b="1" dirty="0"/>
                  <a:t>(i)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r>
                      <a:rPr lang="en-US" i="1"/>
                      <m:t> : </m:t>
                    </m:r>
                    <m:r>
                      <a:rPr lang="en-US" i="1"/>
                      <m:t>ℝ</m:t>
                    </m:r>
                    <m:r>
                      <a:rPr lang="en-US" i="1"/>
                      <m:t> →</m:t>
                    </m:r>
                    <m:r>
                      <a:rPr lang="en-US" i="1"/>
                      <m:t>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 i="1"/>
                      <m:t>𝑥</m:t>
                    </m:r>
                    <m:r>
                      <a:rPr lang="en-US" i="1"/>
                      <m:t>+3</m:t>
                    </m:r>
                  </m:oMath>
                </a14:m>
                <a:r>
                  <a:rPr lang="en-US" dirty="0"/>
                  <a:t>, that is,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𝑓</m:t>
                      </m:r>
                      <m:r>
                        <a:rPr lang="en-US" i="1"/>
                        <m:t>={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𝑥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𝑦</m:t>
                          </m:r>
                        </m:e>
                      </m:d>
                      <m:r>
                        <a:rPr lang="en-US" i="1"/>
                        <m:t>∈</m:t>
                      </m:r>
                      <m:r>
                        <a:rPr lang="en-US" i="1"/>
                        <m:t>ℝ</m:t>
                      </m:r>
                      <m:r>
                        <a:rPr lang="en-US" i="1"/>
                        <m:t>×</m:t>
                      </m:r>
                      <m:r>
                        <a:rPr lang="en-US" i="1"/>
                        <m:t>ℝ</m:t>
                      </m:r>
                      <m:r>
                        <a:rPr lang="en-US" i="1"/>
                        <m:t>:</m:t>
                      </m:r>
                      <m:r>
                        <a:rPr lang="en-US" i="1"/>
                        <m:t>𝑦</m:t>
                      </m:r>
                      <m:r>
                        <a:rPr lang="en-US" i="1"/>
                        <m:t>=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+3}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r>
                      <a:rPr lang="en-US" i="1"/>
                      <m:t>={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,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+3</m:t>
                        </m:r>
                      </m:e>
                    </m:d>
                    <m:r>
                      <a:rPr lang="en-US" i="1"/>
                      <m:t>∈</m:t>
                    </m:r>
                    <m:r>
                      <a:rPr lang="en-US" i="1"/>
                      <m:t>ℝ</m:t>
                    </m:r>
                    <m:r>
                      <a:rPr lang="en-US" i="1"/>
                      <m:t>×</m:t>
                    </m:r>
                    <m:r>
                      <a:rPr lang="en-US" i="1"/>
                      <m:t>ℝ</m:t>
                    </m:r>
                    <m:r>
                      <a:rPr lang="en-US" i="1"/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𝑓</m:t>
                          </m:r>
                        </m:e>
                        <m:sup>
                          <m:r>
                            <a:rPr lang="en-US" i="1"/>
                            <m:t>−1</m:t>
                          </m:r>
                        </m:sup>
                      </m:sSup>
                      <m:r>
                        <a:rPr lang="en-US" i="1"/>
                        <m:t>={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𝑥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𝑦</m:t>
                          </m:r>
                        </m:e>
                      </m:d>
                      <m:r>
                        <a:rPr lang="en-US" i="1"/>
                        <m:t>∈</m:t>
                      </m:r>
                      <m:r>
                        <a:rPr lang="en-US" i="1"/>
                        <m:t>ℝ</m:t>
                      </m:r>
                      <m:r>
                        <a:rPr lang="en-US" i="1"/>
                        <m:t>×</m:t>
                      </m:r>
                      <m:r>
                        <a:rPr lang="en-US" i="1"/>
                        <m:t>ℝ</m:t>
                      </m:r>
                      <m:r>
                        <a:rPr lang="en-US" i="1"/>
                        <m:t>: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𝑦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𝑥</m:t>
                          </m:r>
                        </m:e>
                      </m:d>
                      <m:r>
                        <a:rPr lang="en-US" i="1"/>
                        <m:t>∈</m:t>
                      </m:r>
                      <m:r>
                        <a:rPr lang="en-US" i="1"/>
                        <m:t>𝑓</m:t>
                      </m:r>
                      <m:r>
                        <a:rPr lang="en-US" i="1"/>
                        <m:t>}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𝑓</m:t>
                          </m:r>
                        </m:e>
                        <m:sup>
                          <m:r>
                            <a:rPr lang="en-US" i="1"/>
                            <m:t>−1</m:t>
                          </m:r>
                        </m:sup>
                      </m:sSup>
                      <m:r>
                        <a:rPr lang="en-US" i="1"/>
                        <m:t>={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𝑥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𝑦</m:t>
                          </m:r>
                        </m:e>
                      </m:d>
                      <m:r>
                        <a:rPr lang="en-US" i="1"/>
                        <m:t>∈</m:t>
                      </m:r>
                      <m:r>
                        <a:rPr lang="en-US" i="1"/>
                        <m:t>ℝ</m:t>
                      </m:r>
                      <m:r>
                        <a:rPr lang="en-US" i="1"/>
                        <m:t>×</m:t>
                      </m:r>
                      <m:r>
                        <a:rPr lang="en-US" i="1"/>
                        <m:t>ℝ</m:t>
                      </m:r>
                      <m:r>
                        <a:rPr lang="en-US" i="1"/>
                        <m:t>: 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=</m:t>
                      </m:r>
                      <m:r>
                        <a:rPr lang="en-US" i="1"/>
                        <m:t>𝑦</m:t>
                      </m:r>
                      <m:r>
                        <a:rPr lang="en-US" i="1"/>
                        <m:t>+3}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𝑓</m:t>
                          </m:r>
                        </m:e>
                        <m:sup>
                          <m:r>
                            <a:rPr lang="en-US" i="1"/>
                            <m:t>−1</m:t>
                          </m:r>
                        </m:sup>
                      </m:sSup>
                      <m:r>
                        <a:rPr lang="en-US" i="1"/>
                        <m:t>={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𝑥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𝑦</m:t>
                          </m:r>
                        </m:e>
                      </m:d>
                      <m:r>
                        <a:rPr lang="en-US" i="1"/>
                        <m:t>∈</m:t>
                      </m:r>
                      <m:r>
                        <a:rPr lang="en-US" i="1"/>
                        <m:t>ℝ</m:t>
                      </m:r>
                      <m:r>
                        <a:rPr lang="en-US" i="1"/>
                        <m:t>×</m:t>
                      </m:r>
                      <m:r>
                        <a:rPr lang="en-US" i="1"/>
                        <m:t>ℝ</m:t>
                      </m:r>
                      <m:r>
                        <a:rPr lang="en-US" i="1"/>
                        <m:t>: </m:t>
                      </m:r>
                      <m:r>
                        <a:rPr lang="en-US" i="1"/>
                        <m:t>𝑦</m:t>
                      </m:r>
                      <m:r>
                        <a:rPr lang="en-US" i="1"/>
                        <m:t>=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−3}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={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,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−3</m:t>
                        </m:r>
                      </m:e>
                    </m:d>
                    <m:r>
                      <a:rPr lang="en-US" i="1"/>
                      <m:t>∈</m:t>
                    </m:r>
                    <m:r>
                      <a:rPr lang="en-US" i="1"/>
                      <m:t>ℝ</m:t>
                    </m:r>
                    <m:r>
                      <a:rPr lang="en-US" i="1"/>
                      <m:t>×</m:t>
                    </m:r>
                    <m:r>
                      <a:rPr lang="en-US" i="1"/>
                      <m:t>ℝ</m:t>
                    </m:r>
                    <m:r>
                      <a:rPr lang="en-US" i="1"/>
                      <m:t>}</m:t>
                    </m:r>
                  </m:oMath>
                </a14:m>
                <a:r>
                  <a:rPr lang="en-US" dirty="0"/>
                  <a:t>, that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−3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is function as shown below.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/>
                      <m:t>(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𝑦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,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(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𝑦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))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/>
                      <m:t>(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𝑦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  <m:r>
                      <a:rPr lang="en-US" i="1"/>
                      <m:t>,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(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𝑦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  <m:r>
                      <a:rPr lang="en-US" i="1"/>
                      <m:t>))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∈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𝑦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=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𝑦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T. P.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d>
                      <m:dPr>
                        <m:ctrlPr>
                          <a:rPr lang="en-US" i="1"/>
                        </m:ctrlPr>
                      </m:dPr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𝑦</m:t>
                            </m:r>
                          </m:e>
                          <m:sub>
                            <m:r>
                              <a:rPr lang="en-US" i="1"/>
                              <m:t>1</m:t>
                            </m:r>
                          </m:sub>
                        </m:sSub>
                      </m:e>
                    </m:d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(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𝑦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𝑦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=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𝑦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𝑦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−3=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𝑦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  <m:r>
                      <a:rPr lang="en-US" i="1"/>
                      <m:t>−3</m:t>
                    </m:r>
                  </m:oMath>
                </a14:m>
                <a:r>
                  <a:rPr lang="en-US" dirty="0"/>
                  <a:t> (By add </a:t>
                </a:r>
                <a14:m>
                  <m:oMath xmlns:m="http://schemas.openxmlformats.org/officeDocument/2006/math">
                    <m:r>
                      <a:rPr lang="en-US" i="1"/>
                      <m:t>−3</m:t>
                    </m:r>
                  </m:oMath>
                </a14:m>
                <a:r>
                  <a:rPr lang="en-US" dirty="0"/>
                  <a:t> to both sides)</a:t>
                </a:r>
              </a:p>
              <a:p>
                <a14:m>
                  <m:oMath xmlns:m="http://schemas.openxmlformats.org/officeDocument/2006/math">
                    <m:r>
                      <a:rPr lang="en-US" i="1"/>
                      <m:t>⟹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d>
                      <m:dPr>
                        <m:ctrlPr>
                          <a:rPr lang="en-US" i="1"/>
                        </m:ctrlPr>
                      </m:dPr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𝑦</m:t>
                            </m:r>
                          </m:e>
                          <m:sub>
                            <m:r>
                              <a:rPr lang="en-US" i="1"/>
                              <m:t>1</m:t>
                            </m:r>
                          </m:sub>
                        </m:sSub>
                      </m:e>
                    </m:d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(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𝑦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838200"/>
                <a:ext cx="7924800" cy="4354334"/>
              </a:xfrm>
              <a:prstGeom prst="rect">
                <a:avLst/>
              </a:prstGeom>
              <a:blipFill rotWithShape="1">
                <a:blip r:embed="rId2"/>
                <a:stretch>
                  <a:fillRect l="-615" t="-700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84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457200"/>
                <a:ext cx="8001000" cy="5653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(ii)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  <m:r>
                      <a:rPr lang="en-US" i="1"/>
                      <m:t> : </m:t>
                    </m:r>
                    <m:r>
                      <a:rPr lang="en-US" i="1"/>
                      <m:t>ℝ</m:t>
                    </m:r>
                    <m:r>
                      <a:rPr lang="en-US" i="1"/>
                      <m:t> →</m:t>
                    </m:r>
                    <m:r>
                      <a:rPr lang="en-US" i="1"/>
                      <m:t>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that is,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𝑔</m:t>
                      </m:r>
                      <m:r>
                        <a:rPr lang="en-US" i="1"/>
                        <m:t>={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𝑥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𝑦</m:t>
                          </m:r>
                        </m:e>
                      </m:d>
                      <m:r>
                        <a:rPr lang="en-US" i="1"/>
                        <m:t>∈</m:t>
                      </m:r>
                      <m:r>
                        <a:rPr lang="en-US" i="1"/>
                        <m:t>ℝ</m:t>
                      </m:r>
                      <m:r>
                        <a:rPr lang="en-US" i="1"/>
                        <m:t>×</m:t>
                      </m:r>
                      <m:r>
                        <a:rPr lang="en-US" i="1"/>
                        <m:t>ℝ</m:t>
                      </m:r>
                      <m:r>
                        <a:rPr lang="en-US" i="1"/>
                        <m:t>:</m:t>
                      </m:r>
                      <m:r>
                        <a:rPr lang="en-US" i="1"/>
                        <m:t>𝑦</m:t>
                      </m:r>
                      <m:r>
                        <a:rPr lang="en-US" i="1"/>
                        <m:t>=</m:t>
                      </m:r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𝑥</m:t>
                          </m:r>
                        </m:e>
                        <m:sup>
                          <m:r>
                            <a:rPr lang="en-US" i="1"/>
                            <m:t>2</m:t>
                          </m:r>
                        </m:sup>
                      </m:sSup>
                      <m:r>
                        <a:rPr lang="en-US" i="1"/>
                        <m:t>}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  <m:r>
                      <a:rPr lang="en-US" i="1"/>
                      <m:t>={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,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e>
                    </m:d>
                    <m:r>
                      <a:rPr lang="en-US" i="1"/>
                      <m:t>∈</m:t>
                    </m:r>
                    <m:r>
                      <a:rPr lang="en-US" i="1"/>
                      <m:t>ℝ</m:t>
                    </m:r>
                    <m:r>
                      <a:rPr lang="en-US" i="1"/>
                      <m:t>×</m:t>
                    </m:r>
                    <m:r>
                      <a:rPr lang="en-US" i="1"/>
                      <m:t>ℝ</m:t>
                    </m:r>
                    <m:r>
                      <a:rPr lang="en-US" i="1"/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𝑔</m:t>
                          </m:r>
                        </m:e>
                        <m:sup>
                          <m:r>
                            <a:rPr lang="en-US" i="1"/>
                            <m:t>−1</m:t>
                          </m:r>
                        </m:sup>
                      </m:sSup>
                      <m:r>
                        <a:rPr lang="en-US" i="1"/>
                        <m:t>={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𝑥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𝑦</m:t>
                          </m:r>
                        </m:e>
                      </m:d>
                      <m:r>
                        <a:rPr lang="en-US" i="1"/>
                        <m:t>∈</m:t>
                      </m:r>
                      <m:r>
                        <a:rPr lang="en-US" i="1"/>
                        <m:t>ℝ</m:t>
                      </m:r>
                      <m:r>
                        <a:rPr lang="en-US" i="1"/>
                        <m:t>×</m:t>
                      </m:r>
                      <m:r>
                        <a:rPr lang="en-US" i="1"/>
                        <m:t>ℝ</m:t>
                      </m:r>
                      <m:r>
                        <a:rPr lang="en-US" i="1"/>
                        <m:t>: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𝑦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𝑥</m:t>
                          </m:r>
                        </m:e>
                      </m:d>
                      <m:r>
                        <a:rPr lang="en-US" i="1"/>
                        <m:t>∈</m:t>
                      </m:r>
                      <m:r>
                        <a:rPr lang="en-US" i="1"/>
                        <m:t>𝑔</m:t>
                      </m:r>
                      <m:r>
                        <a:rPr lang="en-US" i="1"/>
                        <m:t>}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𝑔</m:t>
                          </m:r>
                        </m:e>
                        <m:sup>
                          <m:r>
                            <a:rPr lang="en-US" i="1"/>
                            <m:t>−1</m:t>
                          </m:r>
                        </m:sup>
                      </m:sSup>
                      <m:r>
                        <a:rPr lang="en-US" i="1"/>
                        <m:t>={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𝑥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𝑦</m:t>
                          </m:r>
                        </m:e>
                      </m:d>
                      <m:r>
                        <a:rPr lang="en-US" i="1"/>
                        <m:t>∈</m:t>
                      </m:r>
                      <m:r>
                        <a:rPr lang="en-US" i="1"/>
                        <m:t>ℝ</m:t>
                      </m:r>
                      <m:r>
                        <a:rPr lang="en-US" i="1"/>
                        <m:t>×</m:t>
                      </m:r>
                      <m:r>
                        <a:rPr lang="en-US" i="1"/>
                        <m:t>ℝ</m:t>
                      </m:r>
                      <m:r>
                        <a:rPr lang="en-US" i="1"/>
                        <m:t>: 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=</m:t>
                      </m:r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𝑦</m:t>
                          </m:r>
                        </m:e>
                        <m:sup>
                          <m:r>
                            <a:rPr lang="en-US" i="1"/>
                            <m:t>2</m:t>
                          </m:r>
                        </m:sup>
                      </m:sSup>
                      <m:r>
                        <a:rPr lang="en-US" i="1"/>
                        <m:t>}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𝑔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={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,</m:t>
                        </m:r>
                        <m:r>
                          <a:rPr lang="en-US" i="1"/>
                          <m:t>𝑦</m:t>
                        </m:r>
                      </m:e>
                    </m:d>
                    <m:r>
                      <a:rPr lang="en-US" i="1"/>
                      <m:t>∈</m:t>
                    </m:r>
                    <m:r>
                      <a:rPr lang="en-US" i="1"/>
                      <m:t>ℝ</m:t>
                    </m:r>
                    <m:r>
                      <a:rPr lang="en-US" i="1"/>
                      <m:t>×</m:t>
                    </m:r>
                    <m:r>
                      <a:rPr lang="en-US" i="1"/>
                      <m:t>ℝ</m:t>
                    </m:r>
                    <m:r>
                      <a:rPr lang="en-US" i="1"/>
                      <m:t>: </m:t>
                    </m:r>
                    <m:r>
                      <a:rPr lang="en-US" i="1"/>
                      <m:t>𝑦</m:t>
                    </m:r>
                    <m:r>
                      <a:rPr lang="en-US" i="1"/>
                      <m:t>=±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 i="1"/>
                          <m:t>𝑥</m:t>
                        </m:r>
                      </m:e>
                    </m:rad>
                    <m:r>
                      <a:rPr lang="en-US" i="1"/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𝑔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/>
                        </m:ctrlPr>
                      </m:dPr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,±</m:t>
                            </m:r>
                            <m:rad>
                              <m:radPr>
                                <m:degHide m:val="on"/>
                                <m:ctrlPr>
                                  <a:rPr lang="en-US" i="1"/>
                                </m:ctrlPr>
                              </m:radPr>
                              <m:deg/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</m:rad>
                          </m:e>
                        </m:d>
                        <m:r>
                          <a:rPr lang="en-US" i="1"/>
                          <m:t>∈</m:t>
                        </m:r>
                        <m:r>
                          <a:rPr lang="en-US" i="1"/>
                          <m:t>ℝ</m:t>
                        </m:r>
                        <m:r>
                          <a:rPr lang="en-US" i="1"/>
                          <m:t>×</m:t>
                        </m:r>
                        <m:r>
                          <a:rPr lang="en-US" i="1"/>
                          <m:t>ℝ</m:t>
                        </m:r>
                      </m:e>
                    </m:d>
                  </m:oMath>
                </a14:m>
                <a:r>
                  <a:rPr lang="en-US" dirty="0"/>
                  <a:t>, that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𝑔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=±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 i="1"/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𝑔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is not function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𝑔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4</m:t>
                        </m:r>
                      </m:e>
                    </m:d>
                    <m:r>
                      <a:rPr lang="en-US" i="1"/>
                      <m:t>=±2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b="1" dirty="0"/>
                  <a:t>Theorem 1.1.8.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r>
                      <a:rPr lang="en-US" i="1"/>
                      <m:t> : </m:t>
                    </m:r>
                    <m:r>
                      <a:rPr lang="en-US" i="1"/>
                      <m:t>𝐴</m:t>
                    </m:r>
                    <m:r>
                      <a:rPr lang="en-US" i="1"/>
                      <m:t> → </m:t>
                    </m:r>
                    <m:r>
                      <a:rPr lang="en-US" i="1"/>
                      <m:t>𝐵</m:t>
                    </m:r>
                  </m:oMath>
                </a14:m>
                <a:r>
                  <a:rPr lang="en-US" dirty="0"/>
                  <a:t> be a function. Then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r>
                      <a:rPr lang="en-US" i="1"/>
                      <m:t> </m:t>
                    </m:r>
                  </m:oMath>
                </a14:m>
                <a:r>
                  <a:rPr lang="en-US" dirty="0"/>
                  <a:t>is </a:t>
                </a:r>
                <a:r>
                  <a:rPr lang="en-US" dirty="0" err="1"/>
                  <a:t>bijective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 the inverse relation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 </m:t>
                    </m:r>
                  </m:oMath>
                </a14:m>
                <a:r>
                  <a:rPr lang="en-US" dirty="0"/>
                  <a:t>is a function from </a:t>
                </a:r>
                <a14:m>
                  <m:oMath xmlns:m="http://schemas.openxmlformats.org/officeDocument/2006/math">
                    <m:r>
                      <a:rPr lang="en-US" i="1"/>
                      <m:t>𝐵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Proof. </a:t>
                </a:r>
                <a:endParaRPr lang="en-US" dirty="0"/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r>
                      <a:rPr lang="en-US" i="1"/>
                      <m:t> : </m:t>
                    </m:r>
                    <m:r>
                      <a:rPr lang="en-US" i="1"/>
                      <m:t>𝐴</m:t>
                    </m:r>
                    <m:r>
                      <a:rPr lang="en-US" i="1"/>
                      <m:t> → </m:t>
                    </m:r>
                    <m:r>
                      <a:rPr lang="en-US" i="1"/>
                      <m:t>𝐵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bijective</a:t>
                </a:r>
                <a:r>
                  <a:rPr lang="en-US" dirty="0"/>
                  <a:t>. To prove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 </m:t>
                    </m:r>
                  </m:oMath>
                </a14:m>
                <a:r>
                  <a:rPr lang="en-US" dirty="0"/>
                  <a:t>is a function from </a:t>
                </a:r>
                <a14:m>
                  <m:oMath xmlns:m="http://schemas.openxmlformats.org/officeDocument/2006/math">
                    <m:r>
                      <a:rPr lang="en-US" i="1"/>
                      <m:t>𝐵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≠∅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</m:oMath>
                </a14:m>
                <a:r>
                  <a:rPr lang="en-US" dirty="0"/>
                  <a:t> is onto.</a:t>
                </a:r>
              </a:p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/>
                      <m:t>∗</m:t>
                    </m:r>
                  </m:oMath>
                </a14:m>
                <a:r>
                  <a:rPr lang="en-US" dirty="0"/>
                  <a:t>) Let </a:t>
                </a:r>
                <a14:m>
                  <m:oMath xmlns:m="http://schemas.openxmlformats.org/officeDocument/2006/math">
                    <m:r>
                      <a:rPr lang="en-US" i="1"/>
                      <m:t>(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𝑦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,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/>
                      <m:t>(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𝑦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  <m:r>
                      <a:rPr lang="en-US" i="1"/>
                      <m:t>,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∈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𝑦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=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𝑦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 to 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=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/>
                      <m:t>(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,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𝑦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/>
                      <m:t>(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  <m:r>
                      <a:rPr lang="en-US" i="1"/>
                      <m:t>,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𝑦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∈</m:t>
                    </m:r>
                    <m:r>
                      <a:rPr lang="en-US" i="1"/>
                      <m:t>𝑓</m:t>
                    </m:r>
                  </m:oMath>
                </a14:m>
                <a:r>
                  <a:rPr lang="en-US" dirty="0"/>
                  <a:t>                    Def.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/>
                      <m:t>(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,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𝑦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/>
                      <m:t>(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  <m:r>
                      <a:rPr lang="en-US" i="1"/>
                      <m:t>,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𝑦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∈</m:t>
                    </m:r>
                    <m:r>
                      <a:rPr lang="en-US" i="1"/>
                      <m:t>𝑓</m:t>
                    </m:r>
                  </m:oMath>
                </a14:m>
                <a:r>
                  <a:rPr lang="en-US" dirty="0"/>
                  <a:t>                    By hypothesis (</a:t>
                </a:r>
                <a14:m>
                  <m:oMath xmlns:m="http://schemas.openxmlformats.org/officeDocument/2006/math">
                    <m:r>
                      <a:rPr lang="en-US" i="1"/>
                      <m:t>∗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=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                                            Def. of 1-1 on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/>
                      <m:t>∴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 </m:t>
                    </m:r>
                  </m:oMath>
                </a14:m>
                <a:r>
                  <a:rPr lang="en-US" dirty="0"/>
                  <a:t>is a function from </a:t>
                </a:r>
                <a14:m>
                  <m:oMath xmlns:m="http://schemas.openxmlformats.org/officeDocument/2006/math">
                    <m:r>
                      <a:rPr lang="en-US" i="1"/>
                      <m:t>𝐵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57200"/>
                <a:ext cx="8001000" cy="5653407"/>
              </a:xfrm>
              <a:prstGeom prst="rect">
                <a:avLst/>
              </a:prstGeom>
              <a:blipFill rotWithShape="1">
                <a:blip r:embed="rId2"/>
                <a:stretch>
                  <a:fillRect l="-686" t="-431" b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35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2000" y="838200"/>
                <a:ext cx="7467600" cy="4437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Conversely, 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 </m:t>
                    </m:r>
                  </m:oMath>
                </a14:m>
                <a:r>
                  <a:rPr lang="en-US" dirty="0"/>
                  <a:t>is a function from </a:t>
                </a:r>
                <a14:m>
                  <m:oMath xmlns:m="http://schemas.openxmlformats.org/officeDocument/2006/math">
                    <m:r>
                      <a:rPr lang="en-US" i="1"/>
                      <m:t>𝐵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, to prove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r>
                      <a:rPr lang="en-US" i="1"/>
                      <m:t> : </m:t>
                    </m:r>
                    <m:r>
                      <a:rPr lang="en-US" i="1"/>
                      <m:t>𝐴</m:t>
                    </m:r>
                    <m:r>
                      <a:rPr lang="en-US" i="1"/>
                      <m:t> → </m:t>
                    </m:r>
                    <m:r>
                      <a:rPr lang="en-US" i="1"/>
                      <m:t>𝐵</m:t>
                    </m:r>
                  </m:oMath>
                </a14:m>
                <a:r>
                  <a:rPr lang="en-US" dirty="0"/>
                  <a:t>is </a:t>
                </a:r>
                <a:r>
                  <a:rPr lang="en-US" dirty="0" err="1"/>
                  <a:t>bijective</a:t>
                </a:r>
                <a:r>
                  <a:rPr lang="en-US" dirty="0"/>
                  <a:t>, that is, 1-1 and onto.</a:t>
                </a:r>
              </a:p>
              <a:p>
                <a:r>
                  <a:rPr lang="en-US" b="1" dirty="0"/>
                  <a:t>1-1: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,</m:t>
                    </m:r>
                    <m:r>
                      <a:rPr lang="en-US" i="1"/>
                      <m:t>𝑏</m:t>
                    </m:r>
                    <m:r>
                      <a:rPr lang="en-US" i="1"/>
                      <m:t>∈</m:t>
                    </m:r>
                    <m:r>
                      <a:rPr lang="en-US" i="1"/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𝑎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 i="1"/>
                      <m:t>𝑓</m:t>
                    </m:r>
                    <m:r>
                      <a:rPr lang="en-US" i="1"/>
                      <m:t>(</m:t>
                    </m:r>
                    <m:r>
                      <a:rPr lang="en-US" i="1"/>
                      <m:t>𝑏</m:t>
                    </m:r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. To prove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=</m:t>
                    </m:r>
                    <m:r>
                      <a:rPr lang="en-US" i="1"/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/>
                      <m:t>(</m:t>
                    </m:r>
                    <m:r>
                      <a:rPr lang="en-US" i="1"/>
                      <m:t>𝑎</m:t>
                    </m:r>
                    <m:r>
                      <a:rPr lang="en-US" i="1"/>
                      <m:t>,</m:t>
                    </m:r>
                    <m:r>
                      <a:rPr lang="en-US" i="1"/>
                      <m:t>𝑓</m:t>
                    </m:r>
                    <m:r>
                      <a:rPr lang="en-US" i="1"/>
                      <m:t>(</m:t>
                    </m:r>
                    <m:r>
                      <a:rPr lang="en-US" i="1"/>
                      <m:t>𝑎</m:t>
                    </m:r>
                    <m:r>
                      <a:rPr lang="en-US" i="1"/>
                      <m:t>))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/>
                      <m:t>(</m:t>
                    </m:r>
                    <m:r>
                      <a:rPr lang="en-US" i="1"/>
                      <m:t>𝑏</m:t>
                    </m:r>
                    <m:r>
                      <a:rPr lang="en-US" i="1"/>
                      <m:t>,</m:t>
                    </m:r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𝑏</m:t>
                        </m:r>
                      </m:e>
                    </m:d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∈</m:t>
                    </m:r>
                    <m:r>
                      <a:rPr lang="en-US" i="1"/>
                      <m:t>𝑓</m:t>
                    </m:r>
                  </m:oMath>
                </a14:m>
                <a:r>
                  <a:rPr lang="en-US" dirty="0"/>
                  <a:t>                          Hypothesis (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</m:oMath>
                </a14:m>
                <a:r>
                  <a:rPr lang="en-US" dirty="0"/>
                  <a:t>is function)</a:t>
                </a:r>
              </a:p>
              <a:p>
                <a14:m>
                  <m:oMath xmlns:m="http://schemas.openxmlformats.org/officeDocument/2006/math">
                    <m:r>
                      <a:rPr lang="en-US" i="1"/>
                      <m:t>(</m:t>
                    </m:r>
                    <m:r>
                      <a:rPr lang="en-US" i="1"/>
                      <m:t>𝑎</m:t>
                    </m:r>
                    <m:r>
                      <a:rPr lang="en-US" i="1"/>
                      <m:t>,</m:t>
                    </m:r>
                    <m:r>
                      <a:rPr lang="en-US" i="1"/>
                      <m:t>𝑓</m:t>
                    </m:r>
                    <m:r>
                      <a:rPr lang="en-US" i="1"/>
                      <m:t>(</m:t>
                    </m:r>
                    <m:r>
                      <a:rPr lang="en-US" i="1"/>
                      <m:t>𝑎</m:t>
                    </m:r>
                    <m:r>
                      <a:rPr lang="en-US" i="1"/>
                      <m:t>))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/>
                      <m:t>(</m:t>
                    </m:r>
                    <m:r>
                      <a:rPr lang="en-US" i="1"/>
                      <m:t>𝑏</m:t>
                    </m:r>
                    <m:r>
                      <a:rPr lang="en-US" i="1"/>
                      <m:t>,</m:t>
                    </m:r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𝑎</m:t>
                        </m:r>
                      </m:e>
                    </m:d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∈</m:t>
                    </m:r>
                    <m:r>
                      <a:rPr lang="en-US" i="1"/>
                      <m:t>𝑓</m:t>
                    </m:r>
                  </m:oMath>
                </a14:m>
                <a:r>
                  <a:rPr lang="en-US" dirty="0"/>
                  <a:t>                          Hypothesis (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𝑎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 i="1"/>
                      <m:t>𝑓</m:t>
                    </m:r>
                    <m:r>
                      <a:rPr lang="en-US" i="1"/>
                      <m:t>(</m:t>
                    </m:r>
                    <m:r>
                      <a:rPr lang="en-US" i="1"/>
                      <m:t>𝑏</m:t>
                    </m:r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/>
                      <m:t>(</m:t>
                    </m:r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𝑎</m:t>
                        </m:r>
                      </m:e>
                    </m:d>
                    <m:r>
                      <a:rPr lang="en-US" i="1"/>
                      <m:t>,</m:t>
                    </m:r>
                    <m:r>
                      <a:rPr lang="en-US" i="1"/>
                      <m:t>𝑎</m:t>
                    </m:r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/>
                      <m:t>(</m:t>
                    </m:r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𝑎</m:t>
                        </m:r>
                      </m:e>
                    </m:d>
                    <m:r>
                      <a:rPr lang="en-US" i="1"/>
                      <m:t>,</m:t>
                    </m:r>
                    <m:r>
                      <a:rPr lang="en-US" i="1"/>
                      <m:t>𝑏</m:t>
                    </m:r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∈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                     Def. of  inverse relation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=</m:t>
                    </m:r>
                    <m:r>
                      <a:rPr lang="en-US" i="1"/>
                      <m:t>𝑏</m:t>
                    </m:r>
                  </m:oMath>
                </a14:m>
                <a:r>
                  <a:rPr lang="en-US" dirty="0"/>
                  <a:t>                                                            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is function</a:t>
                </a:r>
              </a:p>
              <a:p>
                <a14:m>
                  <m:oMath xmlns:m="http://schemas.openxmlformats.org/officeDocument/2006/math">
                    <m:r>
                      <a:rPr lang="en-US" i="1"/>
                      <m:t>∴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</m:oMath>
                </a14:m>
                <a:r>
                  <a:rPr lang="en-US" dirty="0"/>
                  <a:t> is 1-1.</a:t>
                </a:r>
              </a:p>
              <a:p>
                <a:r>
                  <a:rPr lang="en-US" b="1" dirty="0"/>
                  <a:t>onto: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/>
                      <m:t>𝑏</m:t>
                    </m:r>
                    <m:r>
                      <a:rPr lang="en-US" i="1"/>
                      <m:t>∈</m:t>
                    </m:r>
                    <m:r>
                      <a:rPr lang="en-US" i="1"/>
                      <m:t>𝑌</m:t>
                    </m:r>
                  </m:oMath>
                </a14:m>
                <a:r>
                  <a:rPr lang="en-US" dirty="0"/>
                  <a:t>. To prove </a:t>
                </a:r>
                <a14:m>
                  <m:oMath xmlns:m="http://schemas.openxmlformats.org/officeDocument/2006/math">
                    <m:r>
                      <a:rPr lang="en-US" i="1"/>
                      <m:t>∃</m:t>
                    </m:r>
                    <m:r>
                      <a:rPr lang="en-US" i="1"/>
                      <m:t>𝑎</m:t>
                    </m:r>
                    <m:r>
                      <a:rPr lang="en-US" i="1"/>
                      <m:t>∈</m:t>
                    </m:r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𝑎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 i="1"/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/>
                      <m:t>(</m:t>
                    </m:r>
                    <m:r>
                      <a:rPr lang="en-US" i="1"/>
                      <m:t>𝑏</m:t>
                    </m:r>
                    <m:r>
                      <a:rPr lang="en-US" i="1"/>
                      <m:t>,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(</m:t>
                    </m:r>
                    <m:r>
                      <a:rPr lang="en-US" i="1"/>
                      <m:t>𝑏</m:t>
                    </m:r>
                    <m:r>
                      <a:rPr lang="en-US" i="1"/>
                      <m:t>))∈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                                Hypothesis 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 </m:t>
                    </m:r>
                  </m:oMath>
                </a14:m>
                <a:r>
                  <a:rPr lang="en-US" dirty="0"/>
                  <a:t>is a function from </a:t>
                </a:r>
                <a14:m>
                  <m:oMath xmlns:m="http://schemas.openxmlformats.org/officeDocument/2006/math">
                    <m:r>
                      <a:rPr lang="en-US" i="1"/>
                      <m:t>𝐵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/>
                      <m:t>(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𝑏</m:t>
                        </m:r>
                      </m:e>
                    </m:d>
                    <m:r>
                      <a:rPr lang="en-US" i="1"/>
                      <m:t>,</m:t>
                    </m:r>
                    <m:r>
                      <a:rPr lang="en-US" i="1"/>
                      <m:t>𝑏</m:t>
                    </m:r>
                    <m:r>
                      <a:rPr lang="en-US" i="1"/>
                      <m:t>)∈</m:t>
                    </m:r>
                    <m:r>
                      <a:rPr lang="en-US" i="1"/>
                      <m:t>𝑓</m:t>
                    </m:r>
                  </m:oMath>
                </a14:m>
                <a:r>
                  <a:rPr lang="en-US" dirty="0"/>
                  <a:t>                                     Def. of  inverse relation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𝑎</m:t>
                        </m:r>
                        <m:r>
                          <a:rPr lang="en-US" i="1"/>
                          <m:t>=</m:t>
                        </m:r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∈</m:t>
                    </m:r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𝑎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 i="1"/>
                      <m:t>𝑏</m:t>
                    </m:r>
                  </m:oMath>
                </a14:m>
                <a:r>
                  <a:rPr lang="en-US" dirty="0"/>
                  <a:t>                             Hypothesis (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</m:oMath>
                </a14:m>
                <a:r>
                  <a:rPr lang="en-US" dirty="0"/>
                  <a:t> is function) </a:t>
                </a:r>
              </a:p>
              <a:p>
                <a14:m>
                  <m:oMath xmlns:m="http://schemas.openxmlformats.org/officeDocument/2006/math">
                    <m:r>
                      <a:rPr lang="en-US" i="1"/>
                      <m:t>∴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</m:oMath>
                </a14:m>
                <a:r>
                  <a:rPr lang="en-US" dirty="0"/>
                  <a:t> is onto.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838200"/>
                <a:ext cx="7467600" cy="4437369"/>
              </a:xfrm>
              <a:prstGeom prst="rect">
                <a:avLst/>
              </a:prstGeom>
              <a:blipFill rotWithShape="1">
                <a:blip r:embed="rId2"/>
                <a:stretch>
                  <a:fillRect l="-653" b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16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8200" y="914400"/>
                <a:ext cx="7315200" cy="4593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Definition</a:t>
                </a:r>
                <a:r>
                  <a:rPr lang="en-US" dirty="0"/>
                  <a:t> </a:t>
                </a:r>
                <a:r>
                  <a:rPr lang="en-US" b="1" dirty="0"/>
                  <a:t>1.1.9.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r>
                      <a:rPr lang="en-US" i="1"/>
                      <m:t> : </m:t>
                    </m:r>
                    <m:r>
                      <a:rPr lang="en-US" i="1"/>
                      <m:t>𝑋</m:t>
                    </m:r>
                    <m:r>
                      <a:rPr lang="en-US" i="1"/>
                      <m:t> → </m:t>
                    </m:r>
                    <m:r>
                      <a:rPr lang="en-US" i="1"/>
                      <m:t>𝑌</m:t>
                    </m:r>
                  </m:oMath>
                </a14:m>
                <a:r>
                  <a:rPr lang="en-US" dirty="0"/>
                  <a:t> be a function and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  <m:r>
                      <a:rPr lang="en-US" i="1"/>
                      <m:t>⊆</m:t>
                    </m:r>
                    <m:r>
                      <a:rPr lang="en-US" i="1"/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/>
                      <m:t>𝐵</m:t>
                    </m:r>
                    <m:r>
                      <a:rPr lang="en-US" i="1"/>
                      <m:t>⊆</m:t>
                    </m:r>
                    <m:r>
                      <a:rPr lang="en-US" i="1"/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(i)</a:t>
                </a:r>
                <a:r>
                  <a:rPr lang="en-US" dirty="0"/>
                  <a:t> The set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𝐴</m:t>
                        </m:r>
                      </m:e>
                    </m:d>
                    <m:r>
                      <a:rPr lang="en-US" i="1"/>
                      <m:t>={</m:t>
                    </m:r>
                    <m:r>
                      <a:rPr lang="en-US" i="1"/>
                      <m:t>𝑓</m:t>
                    </m:r>
                    <m:r>
                      <a:rPr lang="en-US" i="1"/>
                      <m:t>(</m:t>
                    </m:r>
                    <m:r>
                      <a:rPr lang="en-US" i="1"/>
                      <m:t>𝑥</m:t>
                    </m:r>
                    <m:r>
                      <a:rPr lang="en-US" i="1"/>
                      <m:t>)∈</m:t>
                    </m:r>
                    <m:r>
                      <a:rPr lang="en-US" i="1"/>
                      <m:t>𝑌</m:t>
                    </m:r>
                    <m:r>
                      <a:rPr lang="en-US" i="1"/>
                      <m:t>: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𝐴</m:t>
                    </m:r>
                    <m:r>
                      <a:rPr lang="en-US" i="1"/>
                      <m:t>}={</m:t>
                    </m:r>
                    <m:r>
                      <a:rPr lang="en-US" i="1"/>
                      <m:t>𝑦</m:t>
                    </m:r>
                    <m:r>
                      <a:rPr lang="en-US" i="1"/>
                      <m:t>∈</m:t>
                    </m:r>
                    <m:r>
                      <a:rPr lang="en-US" i="1"/>
                      <m:t>𝑌</m:t>
                    </m:r>
                    <m:r>
                      <a:rPr lang="en-US" i="1"/>
                      <m:t>:∃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𝐴</m:t>
                    </m:r>
                    <m:r>
                      <a:rPr lang="en-US" i="1"/>
                      <m:t> </m:t>
                    </m:r>
                    <m:r>
                      <m:rPr>
                        <m:sty m:val="p"/>
                      </m:rPr>
                      <a:rPr lang="en-US"/>
                      <m:t>such</m:t>
                    </m:r>
                    <m:r>
                      <a:rPr lang="en-US"/>
                      <m:t> </m:t>
                    </m:r>
                    <m:r>
                      <m:rPr>
                        <m:sty m:val="p"/>
                      </m:rPr>
                      <a:rPr lang="en-US"/>
                      <m:t>that</m:t>
                    </m:r>
                    <m:r>
                      <a:rPr lang="en-US" i="1"/>
                      <m:t> </m:t>
                    </m:r>
                    <m:r>
                      <a:rPr lang="en-US" i="1"/>
                      <m:t>𝑦</m:t>
                    </m:r>
                    <m:r>
                      <a:rPr lang="en-US" i="1"/>
                      <m:t>=</m:t>
                    </m:r>
                    <m:r>
                      <a:rPr lang="en-US" i="1"/>
                      <m:t>𝑓</m:t>
                    </m:r>
                    <m:r>
                      <a:rPr lang="en-US" i="1"/>
                      <m:t>(</m:t>
                    </m:r>
                    <m:r>
                      <a:rPr lang="en-US" i="1"/>
                      <m:t>𝑥</m:t>
                    </m:r>
                    <m:r>
                      <a:rPr lang="en-US" i="1"/>
                      <m:t>)}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direct image of </a:t>
                </a:r>
                <a14:m>
                  <m:oMath xmlns:m="http://schemas.openxmlformats.org/officeDocument/2006/math">
                    <m:r>
                      <a:rPr lang="en-US" b="1" i="1"/>
                      <m:t>𝑨</m:t>
                    </m:r>
                  </m:oMath>
                </a14:m>
                <a:r>
                  <a:rPr lang="en-US" b="1" dirty="0"/>
                  <a:t> by </a:t>
                </a:r>
                <a14:m>
                  <m:oMath xmlns:m="http://schemas.openxmlformats.org/officeDocument/2006/math">
                    <m:r>
                      <a:rPr lang="en-US" b="1" i="1"/>
                      <m:t>𝒇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(ii)</a:t>
                </a:r>
                <a:r>
                  <a:rPr lang="en-US" dirty="0"/>
                  <a:t> The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𝐵</m:t>
                        </m:r>
                      </m:e>
                    </m:d>
                    <m:r>
                      <a:rPr lang="en-US" i="1"/>
                      <m:t>={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𝑋</m:t>
                    </m:r>
                    <m:r>
                      <a:rPr lang="en-US" i="1"/>
                      <m:t>:</m:t>
                    </m:r>
                    <m:r>
                      <a:rPr lang="en-US" i="1"/>
                      <m:t>𝑓</m:t>
                    </m:r>
                    <m:r>
                      <a:rPr lang="en-US" i="1"/>
                      <m:t>(</m:t>
                    </m:r>
                    <m:r>
                      <a:rPr lang="en-US" i="1"/>
                      <m:t>𝑥</m:t>
                    </m:r>
                    <m:r>
                      <a:rPr lang="en-US" i="1"/>
                      <m:t>)∈</m:t>
                    </m:r>
                    <m:r>
                      <a:rPr lang="en-US" i="1"/>
                      <m:t>𝐵</m:t>
                    </m:r>
                    <m:r>
                      <a:rPr lang="en-US" i="1"/>
                      <m:t>}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inverse image of </a:t>
                </a:r>
                <a14:m>
                  <m:oMath xmlns:m="http://schemas.openxmlformats.org/officeDocument/2006/math">
                    <m:r>
                      <a:rPr lang="en-US" b="1" i="1"/>
                      <m:t>𝑩</m:t>
                    </m:r>
                  </m:oMath>
                </a14:m>
                <a:r>
                  <a:rPr lang="en-US" b="1" dirty="0"/>
                  <a:t> with respect to </a:t>
                </a:r>
                <a14:m>
                  <m:oMath xmlns:m="http://schemas.openxmlformats.org/officeDocument/2006/math">
                    <m:r>
                      <a:rPr lang="en-US" b="1" i="1"/>
                      <m:t>𝒇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Example 1.1.10.</a:t>
                </a:r>
                <a:r>
                  <a:rPr lang="en-US" dirty="0"/>
                  <a:t> </a:t>
                </a:r>
              </a:p>
              <a:p>
                <a:r>
                  <a:rPr lang="en-US" b="1" dirty="0"/>
                  <a:t>(i)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r>
                      <a:rPr lang="en-US" i="1"/>
                      <m:t>:</m:t>
                    </m:r>
                    <m:r>
                      <a:rPr lang="en-US" i="1"/>
                      <m:t>ℝ</m:t>
                    </m:r>
                    <m:r>
                      <a:rPr lang="en-US" i="1"/>
                      <m:t>→</m:t>
                    </m:r>
                    <m:r>
                      <a:rPr lang="en-US" i="1"/>
                      <m:t>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 i="1"/>
                          <m:t>4</m:t>
                        </m:r>
                      </m:sup>
                    </m:sSup>
                    <m:r>
                      <a:rPr lang="en-US" i="1"/>
                      <m:t>−1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15</m:t>
                        </m:r>
                      </m:e>
                    </m:d>
                    <m:r>
                      <a:rPr lang="en-US" i="1"/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∈</m:t>
                        </m:r>
                        <m:r>
                          <a:rPr lang="en-US" i="1"/>
                          <m:t>ℝ</m:t>
                        </m:r>
                        <m:r>
                          <a:rPr lang="en-US" i="1"/>
                          <m:t>: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r>
                              <a:rPr lang="en-US" i="1"/>
                              <m:t>4</m:t>
                            </m:r>
                          </m:sup>
                        </m:sSup>
                        <m:r>
                          <a:rPr lang="en-US" i="1"/>
                          <m:t>−1=15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i="1"/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∈</m:t>
                        </m:r>
                        <m:r>
                          <a:rPr lang="en-US" i="1"/>
                          <m:t>ℝ</m:t>
                        </m:r>
                        <m:r>
                          <a:rPr lang="en-US" i="1"/>
                          <m:t>: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r>
                              <a:rPr lang="en-US" i="1"/>
                              <m:t>4</m:t>
                            </m:r>
                          </m:sup>
                        </m:sSup>
                        <m:r>
                          <a:rPr lang="en-US" i="1"/>
                          <m:t>=16</m:t>
                        </m:r>
                      </m:e>
                    </m:d>
                    <m:r>
                      <a:rPr lang="en-US" i="1"/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−2,2</m:t>
                        </m:r>
                      </m:e>
                    </m:d>
                    <m:r>
                      <a:rPr lang="en-US" i="1"/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 </a:t>
                </a:r>
              </a:p>
              <a:p>
                <a:r>
                  <a:rPr lang="en-US" b="1" dirty="0"/>
                  <a:t>(ii)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r>
                      <a:rPr lang="en-US" i="1"/>
                      <m:t>:</m:t>
                    </m:r>
                    <m:r>
                      <a:rPr lang="en-US" i="1"/>
                      <m:t>ℝ</m:t>
                    </m:r>
                    <m:r>
                      <a:rPr lang="en-US" i="1"/>
                      <m:t>→</m:t>
                    </m:r>
                    <m:r>
                      <a:rPr lang="en-US" i="1"/>
                      <m:t>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/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/>
                            </m:ctrlPr>
                          </m:mPr>
                          <m:mr>
                            <m:e>
                              <m:r>
                                <a:rPr lang="en-US" i="1"/>
                                <m:t>−1,</m:t>
                              </m:r>
                            </m:e>
                            <m:e>
                              <m:r>
                                <a:rPr lang="en-US" i="1"/>
                                <m:t>−1≤</m:t>
                              </m:r>
                              <m:r>
                                <a:rPr lang="en-US" i="1"/>
                                <m:t>𝑥</m:t>
                              </m:r>
                              <m:r>
                                <a:rPr lang="en-US" i="1"/>
                                <m:t>&lt;0</m:t>
                              </m:r>
                            </m:e>
                          </m:mr>
                          <m:mr>
                            <m:e>
                              <m:r>
                                <a:rPr lang="en-US" i="1"/>
                                <m:t>0,</m:t>
                              </m:r>
                            </m:e>
                            <m:e>
                              <m:r>
                                <a:rPr lang="en-US" i="1"/>
                                <m:t>0≤</m:t>
                              </m:r>
                              <m:r>
                                <a:rPr lang="en-US" i="1"/>
                                <m:t>𝑥</m:t>
                              </m:r>
                              <m:r>
                                <a:rPr lang="en-US" i="1"/>
                                <m:t>&lt;1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/>
                                  </m:ctrlPr>
                                </m:mPr>
                                <m:mr>
                                  <m:e>
                                    <m:r>
                                      <a:rPr lang="en-US" i="1"/>
                                      <m:t>1,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/>
                                      <m:t>2,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/>
                                  </m:ctrlPr>
                                </m:mPr>
                                <m:mr>
                                  <m:e>
                                    <m:r>
                                      <a:rPr lang="en-US" i="1"/>
                                      <m:t>1≤</m:t>
                                    </m:r>
                                    <m:r>
                                      <a:rPr lang="en-US" i="1"/>
                                      <m:t>𝑥</m:t>
                                    </m:r>
                                    <m:r>
                                      <a:rPr lang="en-US" i="1"/>
                                      <m:t>&lt;2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/>
                                      <m:t>2≤</m:t>
                                    </m:r>
                                    <m:r>
                                      <a:rPr lang="en-US" i="1"/>
                                      <m:t>𝑥</m:t>
                                    </m:r>
                                    <m:r>
                                      <a:rPr lang="en-US" i="1"/>
                                      <m:t>&lt;3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/>
                      <m:t>𝐷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𝑓</m:t>
                        </m:r>
                      </m:e>
                    </m:d>
                    <m:r>
                      <a:rPr lang="en-US" i="1"/>
                      <m:t>=</m:t>
                    </m:r>
                    <m:d>
                      <m:dPr>
                        <m:begChr m:val="[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−1,3</m:t>
                        </m:r>
                      </m:e>
                    </m:d>
                    <m:r>
                      <a:rPr lang="en-US" i="1"/>
                      <m:t>, </m:t>
                    </m:r>
                    <m:r>
                      <a:rPr lang="en-US" i="1"/>
                      <m:t>𝑅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𝑓</m:t>
                        </m:r>
                      </m:e>
                    </m:d>
                    <m:r>
                      <a:rPr lang="en-US" i="1"/>
                      <m:t>={−1,0,1,2}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−1,−</m:t>
                            </m:r>
                            <m:f>
                              <m:fPr>
                                <m:type m:val="lin"/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1</m:t>
                                </m:r>
                              </m:num>
                              <m:den>
                                <m:r>
                                  <a:rPr lang="en-US" i="1"/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i="1"/>
                      <m:t>=−1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−1,0</m:t>
                            </m:r>
                          </m:e>
                        </m:d>
                      </m:e>
                    </m:d>
                    <m:r>
                      <a:rPr lang="en-US" i="1"/>
                      <m:t>={−1,0}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0</m:t>
                        </m:r>
                      </m:e>
                    </m:d>
                    <m:r>
                      <a:rPr lang="en-US" i="1"/>
                      <m:t>=[0,1)</m:t>
                    </m:r>
                  </m:oMath>
                </a14:m>
                <a:r>
                  <a:rPr lang="en-US" dirty="0"/>
                  <a:t>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[1,</m:t>
                        </m:r>
                        <m:f>
                          <m:fPr>
                            <m:type m:val="lin"/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3</m:t>
                            </m:r>
                          </m:num>
                          <m:den>
                            <m:r>
                              <a:rPr lang="en-US" i="1"/>
                              <m:t>2]</m:t>
                            </m:r>
                          </m:den>
                        </m:f>
                      </m:e>
                    </m:d>
                    <m:r>
                      <a:rPr lang="en-US" i="1"/>
                      <m:t>=[1,2)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14400"/>
                <a:ext cx="7315200" cy="4593502"/>
              </a:xfrm>
              <a:prstGeom prst="rect">
                <a:avLst/>
              </a:prstGeom>
              <a:blipFill rotWithShape="1">
                <a:blip r:embed="rId2"/>
                <a:stretch>
                  <a:fillRect l="-750" t="-663" b="-13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9434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44015"/>
            <a:ext cx="5943600" cy="356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644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" y="1371600"/>
                <a:ext cx="8001000" cy="3756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Definition</a:t>
                </a:r>
                <a:r>
                  <a:rPr lang="en-US" dirty="0"/>
                  <a:t> </a:t>
                </a:r>
                <a:r>
                  <a:rPr lang="en-US" b="1" dirty="0"/>
                  <a:t>1.1.11.</a:t>
                </a:r>
                <a:endParaRPr lang="en-US" dirty="0"/>
              </a:p>
              <a:p>
                <a:r>
                  <a:rPr lang="en-US" b="1" dirty="0"/>
                  <a:t>(i) </a:t>
                </a:r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𝐼</m:t>
                        </m:r>
                      </m:e>
                      <m:sub>
                        <m:r>
                          <a:rPr lang="en-US" i="1"/>
                          <m:t>𝐴</m:t>
                        </m:r>
                      </m:sub>
                    </m:sSub>
                    <m:r>
                      <a:rPr lang="en-US" i="1"/>
                      <m:t> : </m:t>
                    </m:r>
                    <m:r>
                      <a:rPr lang="en-US" i="1"/>
                      <m:t>𝐴</m:t>
                    </m:r>
                    <m:r>
                      <a:rPr lang="en-US" i="1"/>
                      <m:t> → </m:t>
                    </m:r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𝐼</m:t>
                        </m:r>
                      </m:e>
                      <m:sub>
                        <m:r>
                          <a:rPr lang="en-US" i="1"/>
                          <m:t>𝐴</m:t>
                        </m:r>
                      </m:sub>
                    </m:sSub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 i="1"/>
                      <m:t>𝑥</m:t>
                    </m:r>
                  </m:oMath>
                </a14:m>
                <a:r>
                  <a:rPr lang="en-US" dirty="0"/>
                  <a:t>, for every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identity </a:t>
                </a:r>
                <a:r>
                  <a:rPr lang="en-US" dirty="0"/>
                  <a:t>function on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𝐼</m:t>
                        </m:r>
                      </m:e>
                      <m:sub>
                        <m:r>
                          <a:rPr lang="en-US" i="1"/>
                          <m:t>𝐴</m:t>
                        </m:r>
                      </m:sub>
                    </m:sSub>
                    <m:r>
                      <a:rPr lang="en-US" i="1"/>
                      <m:t>={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,</m:t>
                        </m:r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: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𝐴</m:t>
                    </m:r>
                    <m:r>
                      <a:rPr lang="en-US" i="1"/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(ii)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  <m:r>
                      <a:rPr lang="en-US" i="1"/>
                      <m:t>⊆</m:t>
                    </m:r>
                    <m:r>
                      <a:rPr lang="en-US" i="1"/>
                      <m:t>𝑋</m:t>
                    </m:r>
                  </m:oMath>
                </a14:m>
                <a:r>
                  <a:rPr lang="en-US" dirty="0"/>
                  <a:t>.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𝑖</m:t>
                        </m:r>
                      </m:e>
                      <m:sub>
                        <m:r>
                          <a:rPr lang="en-US" i="1"/>
                          <m:t>𝐴</m:t>
                        </m:r>
                      </m:sub>
                    </m:sSub>
                    <m:r>
                      <a:rPr lang="en-US" i="1"/>
                      <m:t> : </m:t>
                    </m:r>
                    <m:r>
                      <a:rPr lang="en-US" i="1"/>
                      <m:t>𝐴</m:t>
                    </m:r>
                    <m:r>
                      <a:rPr lang="en-US" i="1"/>
                      <m:t> → </m:t>
                    </m:r>
                    <m:r>
                      <a:rPr lang="en-US" i="1"/>
                      <m:t>𝑋</m:t>
                    </m:r>
                  </m:oMath>
                </a14:m>
                <a:r>
                  <a:rPr lang="en-US" dirty="0"/>
                  <a:t>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𝑖</m:t>
                        </m:r>
                      </m:e>
                      <m:sub>
                        <m:r>
                          <a:rPr lang="en-US" i="1"/>
                          <m:t>𝐴</m:t>
                        </m:r>
                      </m:sub>
                    </m:sSub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 i="1"/>
                      <m:t>𝑥</m:t>
                    </m:r>
                  </m:oMath>
                </a14:m>
                <a:r>
                  <a:rPr lang="en-US" dirty="0"/>
                  <a:t>, for every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inclusion</a:t>
                </a:r>
                <a:r>
                  <a:rPr lang="en-US" dirty="0"/>
                  <a:t> function on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Theorem 1.1.12. </a:t>
                </a:r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r>
                      <a:rPr lang="en-US" i="1"/>
                      <m:t> : </m:t>
                    </m:r>
                    <m:r>
                      <a:rPr lang="en-US" i="1"/>
                      <m:t>𝑋</m:t>
                    </m:r>
                    <m:r>
                      <a:rPr lang="en-US" i="1"/>
                      <m:t> → </m:t>
                    </m:r>
                    <m:r>
                      <a:rPr lang="en-US" i="1"/>
                      <m:t>𝑌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 err="1"/>
                  <a:t>bijective</a:t>
                </a:r>
                <a:r>
                  <a:rPr lang="en-US" dirty="0"/>
                  <a:t> function,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  <m:r>
                          <a:rPr lang="en-US" i="1"/>
                          <m:t>∘</m:t>
                        </m:r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=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𝐼</m:t>
                        </m:r>
                      </m:e>
                      <m:sub>
                        <m:r>
                          <a:rPr lang="en-US" i="1"/>
                          <m:t>𝑌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  <m:r>
                      <a:rPr lang="en-US" i="1"/>
                      <m:t>∘</m:t>
                    </m:r>
                    <m:r>
                      <a:rPr lang="en-US" i="1"/>
                      <m:t>𝑓</m:t>
                    </m:r>
                    <m:r>
                      <a:rPr lang="en-US" i="1"/>
                      <m:t>=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𝐼</m:t>
                        </m:r>
                      </m:e>
                      <m:sub>
                        <m:r>
                          <a:rPr lang="en-US" i="1"/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Proof. Exercise.</a:t>
                </a:r>
                <a:endParaRPr lang="en-US" dirty="0"/>
              </a:p>
              <a:p>
                <a:r>
                  <a:rPr lang="en-US" b="1" dirty="0"/>
                  <a:t>Example 1.1.13.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r>
                      <a:rPr lang="en-US" i="1"/>
                      <m:t>:</m:t>
                    </m:r>
                    <m:r>
                      <a:rPr lang="en-US" i="1"/>
                      <m:t>ℤ</m:t>
                    </m:r>
                    <m:r>
                      <a:rPr lang="en-US" i="1"/>
                      <m:t>×</m:t>
                    </m:r>
                    <m:r>
                      <a:rPr lang="en-US" i="1"/>
                      <m:t>ℤ</m:t>
                    </m:r>
                    <m:r>
                      <a:rPr lang="en-US" i="1"/>
                      <m:t>→</m:t>
                    </m:r>
                    <m:r>
                      <a:rPr lang="en-US" i="1"/>
                      <m:t>ℤ</m:t>
                    </m:r>
                    <m:r>
                      <a:rPr lang="en-US" i="1"/>
                      <m:t>×</m:t>
                    </m:r>
                    <m:r>
                      <a:rPr lang="en-US" i="1"/>
                      <m:t>ℤ</m:t>
                    </m:r>
                  </m:oMath>
                </a14:m>
                <a:r>
                  <a:rPr lang="en-US" dirty="0"/>
                  <a:t> be a function defined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𝑓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𝑚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𝑛</m:t>
                          </m:r>
                        </m:e>
                      </m:d>
                      <m:r>
                        <a:rPr lang="en-US" i="1"/>
                        <m:t>=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𝑚</m:t>
                          </m:r>
                          <m:r>
                            <a:rPr lang="en-US" i="1"/>
                            <m:t>+</m:t>
                          </m:r>
                          <m:r>
                            <a:rPr lang="en-US" i="1"/>
                            <m:t>𝑛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𝑚</m:t>
                          </m:r>
                          <m:r>
                            <a:rPr lang="en-US" i="1"/>
                            <m:t>+2</m:t>
                          </m:r>
                          <m:r>
                            <a:rPr lang="en-US" i="1"/>
                            <m:t>𝑛</m:t>
                          </m:r>
                        </m:e>
                      </m:d>
                      <m:r>
                        <a:rPr lang="en-US" i="1"/>
                        <m:t>.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bijective</a:t>
                </a:r>
                <a:r>
                  <a:rPr lang="en-US" dirty="0"/>
                  <a:t>(</a:t>
                </a:r>
                <a:r>
                  <a:rPr lang="en-US" b="1" dirty="0"/>
                  <a:t>Exercise</a:t>
                </a:r>
                <a:r>
                  <a:rPr lang="en-US" dirty="0"/>
                  <a:t>).</a:t>
                </a:r>
              </a:p>
              <a:p>
                <a:r>
                  <a:rPr lang="en-US" dirty="0"/>
                  <a:t>To find the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formula, let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𝑛</m:t>
                        </m:r>
                        <m:r>
                          <a:rPr lang="en-US" i="1"/>
                          <m:t>,</m:t>
                        </m:r>
                        <m:r>
                          <a:rPr lang="en-US" i="1"/>
                          <m:t>𝑚</m:t>
                        </m:r>
                      </m:e>
                    </m:d>
                    <m:r>
                      <a:rPr lang="en-US" i="1"/>
                      <m:t>=(</m:t>
                    </m:r>
                    <m:r>
                      <a:rPr lang="en-US" i="1"/>
                      <m:t>𝑥</m:t>
                    </m:r>
                    <m:r>
                      <a:rPr lang="en-US" i="1"/>
                      <m:t>,</m:t>
                    </m:r>
                    <m:r>
                      <a:rPr lang="en-US" i="1"/>
                      <m:t>𝑦</m:t>
                    </m:r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. Then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𝑚</m:t>
                        </m:r>
                        <m:r>
                          <a:rPr lang="en-US" i="1"/>
                          <m:t>+</m:t>
                        </m:r>
                        <m:r>
                          <a:rPr lang="en-US" i="1"/>
                          <m:t>𝑛</m:t>
                        </m:r>
                        <m:r>
                          <a:rPr lang="en-US" i="1"/>
                          <m:t>,</m:t>
                        </m:r>
                        <m:r>
                          <a:rPr lang="en-US" i="1"/>
                          <m:t>𝑚</m:t>
                        </m:r>
                        <m:r>
                          <a:rPr lang="en-US" i="1"/>
                          <m:t>+2</m:t>
                        </m:r>
                        <m:r>
                          <a:rPr lang="en-US" i="1"/>
                          <m:t>𝑛</m:t>
                        </m:r>
                      </m:e>
                    </m:d>
                    <m:r>
                      <a:rPr lang="en-US" i="1"/>
                      <m:t>=(</m:t>
                    </m:r>
                    <m:r>
                      <a:rPr lang="en-US" i="1"/>
                      <m:t>𝑥</m:t>
                    </m:r>
                    <m:r>
                      <a:rPr lang="en-US" i="1"/>
                      <m:t>,</m:t>
                    </m:r>
                    <m:r>
                      <a:rPr lang="en-US" i="1"/>
                      <m:t>𝑦</m:t>
                    </m:r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. So, the we get the following system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8001000" cy="3756669"/>
              </a:xfrm>
              <a:prstGeom prst="rect">
                <a:avLst/>
              </a:prstGeom>
              <a:blipFill rotWithShape="1">
                <a:blip r:embed="rId2"/>
                <a:stretch>
                  <a:fillRect l="-609" t="-812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380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4224</Words>
  <Application>Microsoft Office PowerPoint</Application>
  <PresentationFormat>On-screen Show (4:3)</PresentationFormat>
  <Paragraphs>181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Foundation of Mathematics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of Mathematics II</dc:title>
  <dc:creator>Hp</dc:creator>
  <cp:lastModifiedBy>Unknown User</cp:lastModifiedBy>
  <cp:revision>5</cp:revision>
  <dcterms:created xsi:type="dcterms:W3CDTF">2019-03-24T17:06:05Z</dcterms:created>
  <dcterms:modified xsi:type="dcterms:W3CDTF">2019-03-30T15:48:11Z</dcterms:modified>
</cp:coreProperties>
</file>